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7" r:id="rId3"/>
    <p:sldId id="260" r:id="rId4"/>
    <p:sldId id="259" r:id="rId5"/>
    <p:sldId id="261" r:id="rId6"/>
    <p:sldId id="262" r:id="rId7"/>
    <p:sldId id="269" r:id="rId8"/>
    <p:sldId id="263" r:id="rId9"/>
    <p:sldId id="264" r:id="rId10"/>
    <p:sldId id="265" r:id="rId11"/>
    <p:sldId id="266" r:id="rId12"/>
    <p:sldId id="267" r:id="rId13"/>
    <p:sldId id="268" r:id="rId14"/>
    <p:sldId id="271" r:id="rId15"/>
    <p:sldId id="272" r:id="rId16"/>
    <p:sldId id="274" r:id="rId17"/>
    <p:sldId id="273" r:id="rId18"/>
    <p:sldId id="275" r:id="rId19"/>
    <p:sldId id="276" r:id="rId20"/>
    <p:sldId id="278" r:id="rId21"/>
    <p:sldId id="277"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2626B-9ED7-4DE2-BEDA-189B73222323}">
          <p14:sldIdLst>
            <p14:sldId id="258"/>
            <p14:sldId id="257"/>
            <p14:sldId id="260"/>
            <p14:sldId id="259"/>
            <p14:sldId id="261"/>
            <p14:sldId id="262"/>
            <p14:sldId id="269"/>
            <p14:sldId id="263"/>
            <p14:sldId id="264"/>
            <p14:sldId id="265"/>
            <p14:sldId id="266"/>
            <p14:sldId id="267"/>
            <p14:sldId id="268"/>
            <p14:sldId id="271"/>
            <p14:sldId id="272"/>
            <p14:sldId id="274"/>
            <p14:sldId id="273"/>
            <p14:sldId id="275"/>
            <p14:sldId id="276"/>
            <p14:sldId id="278"/>
            <p14:sldId id="277"/>
            <p14:sldId id="279"/>
            <p14:sldId id="280"/>
            <p14:sldId id="281"/>
            <p14:sldId id="282"/>
            <p14:sldId id="283"/>
            <p14:sldId id="284"/>
            <p14:sldId id="285"/>
            <p14:sldId id="286"/>
          </p14:sldIdLst>
        </p14:section>
        <p14:section name="Untitled Section" id="{2305EDF2-AB87-4FCC-B134-988482AFA0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15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2DC8B-A4ED-411E-A924-4421975AB610}" type="datetimeFigureOut">
              <a:rPr lang="en-150" smtClean="0"/>
              <a:t>19/12/2024</a:t>
            </a:fld>
            <a:endParaRPr lang="en-15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15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15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0F6EE-E0AC-473B-9E45-8FEDAE6F94B8}" type="slidenum">
              <a:rPr lang="en-150" smtClean="0"/>
              <a:t>‹#›</a:t>
            </a:fld>
            <a:endParaRPr lang="en-150"/>
          </a:p>
        </p:txBody>
      </p:sp>
    </p:spTree>
    <p:extLst>
      <p:ext uri="{BB962C8B-B14F-4D97-AF65-F5344CB8AC3E}">
        <p14:creationId xmlns:p14="http://schemas.microsoft.com/office/powerpoint/2010/main" val="348433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a:t>
            </a:fld>
            <a:endParaRPr lang="en-150"/>
          </a:p>
        </p:txBody>
      </p:sp>
    </p:spTree>
    <p:extLst>
      <p:ext uri="{BB962C8B-B14F-4D97-AF65-F5344CB8AC3E}">
        <p14:creationId xmlns:p14="http://schemas.microsoft.com/office/powerpoint/2010/main" val="330720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10</a:t>
            </a:fld>
            <a:endParaRPr lang="en-150"/>
          </a:p>
        </p:txBody>
      </p:sp>
    </p:spTree>
    <p:extLst>
      <p:ext uri="{BB962C8B-B14F-4D97-AF65-F5344CB8AC3E}">
        <p14:creationId xmlns:p14="http://schemas.microsoft.com/office/powerpoint/2010/main" val="89047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11</a:t>
            </a:fld>
            <a:endParaRPr lang="en-150"/>
          </a:p>
        </p:txBody>
      </p:sp>
    </p:spTree>
    <p:extLst>
      <p:ext uri="{BB962C8B-B14F-4D97-AF65-F5344CB8AC3E}">
        <p14:creationId xmlns:p14="http://schemas.microsoft.com/office/powerpoint/2010/main" val="2019872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12</a:t>
            </a:fld>
            <a:endParaRPr lang="en-150"/>
          </a:p>
        </p:txBody>
      </p:sp>
    </p:spTree>
    <p:extLst>
      <p:ext uri="{BB962C8B-B14F-4D97-AF65-F5344CB8AC3E}">
        <p14:creationId xmlns:p14="http://schemas.microsoft.com/office/powerpoint/2010/main" val="325436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13</a:t>
            </a:fld>
            <a:endParaRPr lang="en-150"/>
          </a:p>
        </p:txBody>
      </p:sp>
    </p:spTree>
    <p:extLst>
      <p:ext uri="{BB962C8B-B14F-4D97-AF65-F5344CB8AC3E}">
        <p14:creationId xmlns:p14="http://schemas.microsoft.com/office/powerpoint/2010/main" val="350123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14</a:t>
            </a:fld>
            <a:endParaRPr lang="en-150"/>
          </a:p>
        </p:txBody>
      </p:sp>
    </p:spTree>
    <p:extLst>
      <p:ext uri="{BB962C8B-B14F-4D97-AF65-F5344CB8AC3E}">
        <p14:creationId xmlns:p14="http://schemas.microsoft.com/office/powerpoint/2010/main" val="126012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15</a:t>
            </a:fld>
            <a:endParaRPr lang="en-150"/>
          </a:p>
        </p:txBody>
      </p:sp>
    </p:spTree>
    <p:extLst>
      <p:ext uri="{BB962C8B-B14F-4D97-AF65-F5344CB8AC3E}">
        <p14:creationId xmlns:p14="http://schemas.microsoft.com/office/powerpoint/2010/main" val="249540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16</a:t>
            </a:fld>
            <a:endParaRPr lang="en-150"/>
          </a:p>
        </p:txBody>
      </p:sp>
    </p:spTree>
    <p:extLst>
      <p:ext uri="{BB962C8B-B14F-4D97-AF65-F5344CB8AC3E}">
        <p14:creationId xmlns:p14="http://schemas.microsoft.com/office/powerpoint/2010/main" val="86609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17</a:t>
            </a:fld>
            <a:endParaRPr lang="en-150"/>
          </a:p>
        </p:txBody>
      </p:sp>
    </p:spTree>
    <p:extLst>
      <p:ext uri="{BB962C8B-B14F-4D97-AF65-F5344CB8AC3E}">
        <p14:creationId xmlns:p14="http://schemas.microsoft.com/office/powerpoint/2010/main" val="237594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18</a:t>
            </a:fld>
            <a:endParaRPr lang="en-150"/>
          </a:p>
        </p:txBody>
      </p:sp>
    </p:spTree>
    <p:extLst>
      <p:ext uri="{BB962C8B-B14F-4D97-AF65-F5344CB8AC3E}">
        <p14:creationId xmlns:p14="http://schemas.microsoft.com/office/powerpoint/2010/main" val="103217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19</a:t>
            </a:fld>
            <a:endParaRPr lang="en-150"/>
          </a:p>
        </p:txBody>
      </p:sp>
    </p:spTree>
    <p:extLst>
      <p:ext uri="{BB962C8B-B14F-4D97-AF65-F5344CB8AC3E}">
        <p14:creationId xmlns:p14="http://schemas.microsoft.com/office/powerpoint/2010/main" val="115843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a:t>
            </a:fld>
            <a:endParaRPr lang="en-150"/>
          </a:p>
        </p:txBody>
      </p:sp>
    </p:spTree>
    <p:extLst>
      <p:ext uri="{BB962C8B-B14F-4D97-AF65-F5344CB8AC3E}">
        <p14:creationId xmlns:p14="http://schemas.microsoft.com/office/powerpoint/2010/main" val="3103018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20</a:t>
            </a:fld>
            <a:endParaRPr lang="en-150"/>
          </a:p>
        </p:txBody>
      </p:sp>
    </p:spTree>
    <p:extLst>
      <p:ext uri="{BB962C8B-B14F-4D97-AF65-F5344CB8AC3E}">
        <p14:creationId xmlns:p14="http://schemas.microsoft.com/office/powerpoint/2010/main" val="1117046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21</a:t>
            </a:fld>
            <a:endParaRPr lang="en-150"/>
          </a:p>
        </p:txBody>
      </p:sp>
    </p:spTree>
    <p:extLst>
      <p:ext uri="{BB962C8B-B14F-4D97-AF65-F5344CB8AC3E}">
        <p14:creationId xmlns:p14="http://schemas.microsoft.com/office/powerpoint/2010/main" val="1496312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22</a:t>
            </a:fld>
            <a:endParaRPr lang="en-150"/>
          </a:p>
        </p:txBody>
      </p:sp>
    </p:spTree>
    <p:extLst>
      <p:ext uri="{BB962C8B-B14F-4D97-AF65-F5344CB8AC3E}">
        <p14:creationId xmlns:p14="http://schemas.microsoft.com/office/powerpoint/2010/main" val="62031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23</a:t>
            </a:fld>
            <a:endParaRPr lang="en-150"/>
          </a:p>
        </p:txBody>
      </p:sp>
    </p:spTree>
    <p:extLst>
      <p:ext uri="{BB962C8B-B14F-4D97-AF65-F5344CB8AC3E}">
        <p14:creationId xmlns:p14="http://schemas.microsoft.com/office/powerpoint/2010/main" val="1865968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24</a:t>
            </a:fld>
            <a:endParaRPr lang="en-150"/>
          </a:p>
        </p:txBody>
      </p:sp>
    </p:spTree>
    <p:extLst>
      <p:ext uri="{BB962C8B-B14F-4D97-AF65-F5344CB8AC3E}">
        <p14:creationId xmlns:p14="http://schemas.microsoft.com/office/powerpoint/2010/main" val="2715604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C71AC-694E-F691-87D9-8CE3EE9EC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E9C4C-A801-0EC5-BEA3-F8C6B3DA2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D9CB5-407C-CA8B-9A15-104E3839868F}"/>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D431CA25-AE0D-520F-7F24-4078A5BB8FC6}"/>
              </a:ext>
            </a:extLst>
          </p:cNvPr>
          <p:cNvSpPr>
            <a:spLocks noGrp="1"/>
          </p:cNvSpPr>
          <p:nvPr>
            <p:ph type="sldNum" sz="quarter" idx="5"/>
          </p:nvPr>
        </p:nvSpPr>
        <p:spPr/>
        <p:txBody>
          <a:bodyPr/>
          <a:lstStyle/>
          <a:p>
            <a:fld id="{B0B0F6EE-E0AC-473B-9E45-8FEDAE6F94B8}" type="slidenum">
              <a:rPr lang="en-150" smtClean="0"/>
              <a:t>25</a:t>
            </a:fld>
            <a:endParaRPr lang="en-150"/>
          </a:p>
        </p:txBody>
      </p:sp>
    </p:spTree>
    <p:extLst>
      <p:ext uri="{BB962C8B-B14F-4D97-AF65-F5344CB8AC3E}">
        <p14:creationId xmlns:p14="http://schemas.microsoft.com/office/powerpoint/2010/main" val="3061142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AC19-1EF5-087D-F0F2-8AA138126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77E37-54C3-C9CB-953F-3C264CDC8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0FA7-9C4D-97DF-5EF0-211455311A6F}"/>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9893352D-30B6-E1A8-85EB-CD346F77456C}"/>
              </a:ext>
            </a:extLst>
          </p:cNvPr>
          <p:cNvSpPr>
            <a:spLocks noGrp="1"/>
          </p:cNvSpPr>
          <p:nvPr>
            <p:ph type="sldNum" sz="quarter" idx="5"/>
          </p:nvPr>
        </p:nvSpPr>
        <p:spPr/>
        <p:txBody>
          <a:bodyPr/>
          <a:lstStyle/>
          <a:p>
            <a:fld id="{B0B0F6EE-E0AC-473B-9E45-8FEDAE6F94B8}" type="slidenum">
              <a:rPr lang="en-150" smtClean="0"/>
              <a:t>26</a:t>
            </a:fld>
            <a:endParaRPr lang="en-150"/>
          </a:p>
        </p:txBody>
      </p:sp>
    </p:spTree>
    <p:extLst>
      <p:ext uri="{BB962C8B-B14F-4D97-AF65-F5344CB8AC3E}">
        <p14:creationId xmlns:p14="http://schemas.microsoft.com/office/powerpoint/2010/main" val="231858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A4775-F6F0-C9FA-7834-C00E30AE4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0CB6C6-98D0-1220-6075-9A494F335F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F563A-2269-1C06-B8F2-BDABD8A58366}"/>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23004DAD-D6F7-B1BD-068E-E0CEE2BC0346}"/>
              </a:ext>
            </a:extLst>
          </p:cNvPr>
          <p:cNvSpPr>
            <a:spLocks noGrp="1"/>
          </p:cNvSpPr>
          <p:nvPr>
            <p:ph type="sldNum" sz="quarter" idx="5"/>
          </p:nvPr>
        </p:nvSpPr>
        <p:spPr/>
        <p:txBody>
          <a:bodyPr/>
          <a:lstStyle/>
          <a:p>
            <a:fld id="{B0B0F6EE-E0AC-473B-9E45-8FEDAE6F94B8}" type="slidenum">
              <a:rPr lang="en-150" smtClean="0"/>
              <a:t>27</a:t>
            </a:fld>
            <a:endParaRPr lang="en-150"/>
          </a:p>
        </p:txBody>
      </p:sp>
    </p:spTree>
    <p:extLst>
      <p:ext uri="{BB962C8B-B14F-4D97-AF65-F5344CB8AC3E}">
        <p14:creationId xmlns:p14="http://schemas.microsoft.com/office/powerpoint/2010/main" val="218093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06CA9-160F-42F8-0F78-1F1D17922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A646D-00D3-50F9-AE13-93144068B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7BEFC-EF25-0F3C-5F1D-CE394B152C99}"/>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401668CE-5EB3-9C51-2E2A-358B8ADA9B3A}"/>
              </a:ext>
            </a:extLst>
          </p:cNvPr>
          <p:cNvSpPr>
            <a:spLocks noGrp="1"/>
          </p:cNvSpPr>
          <p:nvPr>
            <p:ph type="sldNum" sz="quarter" idx="5"/>
          </p:nvPr>
        </p:nvSpPr>
        <p:spPr/>
        <p:txBody>
          <a:bodyPr/>
          <a:lstStyle/>
          <a:p>
            <a:fld id="{B0B0F6EE-E0AC-473B-9E45-8FEDAE6F94B8}" type="slidenum">
              <a:rPr lang="en-150" smtClean="0"/>
              <a:t>28</a:t>
            </a:fld>
            <a:endParaRPr lang="en-150"/>
          </a:p>
        </p:txBody>
      </p:sp>
    </p:spTree>
    <p:extLst>
      <p:ext uri="{BB962C8B-B14F-4D97-AF65-F5344CB8AC3E}">
        <p14:creationId xmlns:p14="http://schemas.microsoft.com/office/powerpoint/2010/main" val="3376274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E3008-169F-6FF2-9DED-6D9C918A8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409F7-B45C-715F-F37C-4F40AD2A9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12EA7-B3D6-FC9C-590F-85A253539CF9}"/>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A7470B9D-498B-1A1D-9905-69B81B76D6F2}"/>
              </a:ext>
            </a:extLst>
          </p:cNvPr>
          <p:cNvSpPr>
            <a:spLocks noGrp="1"/>
          </p:cNvSpPr>
          <p:nvPr>
            <p:ph type="sldNum" sz="quarter" idx="5"/>
          </p:nvPr>
        </p:nvSpPr>
        <p:spPr/>
        <p:txBody>
          <a:bodyPr/>
          <a:lstStyle/>
          <a:p>
            <a:fld id="{B0B0F6EE-E0AC-473B-9E45-8FEDAE6F94B8}" type="slidenum">
              <a:rPr lang="en-150" smtClean="0"/>
              <a:t>29</a:t>
            </a:fld>
            <a:endParaRPr lang="en-150"/>
          </a:p>
        </p:txBody>
      </p:sp>
    </p:spTree>
    <p:extLst>
      <p:ext uri="{BB962C8B-B14F-4D97-AF65-F5344CB8AC3E}">
        <p14:creationId xmlns:p14="http://schemas.microsoft.com/office/powerpoint/2010/main" val="3352387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3</a:t>
            </a:fld>
            <a:endParaRPr lang="en-150"/>
          </a:p>
        </p:txBody>
      </p:sp>
    </p:spTree>
    <p:extLst>
      <p:ext uri="{BB962C8B-B14F-4D97-AF65-F5344CB8AC3E}">
        <p14:creationId xmlns:p14="http://schemas.microsoft.com/office/powerpoint/2010/main" val="105149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4</a:t>
            </a:fld>
            <a:endParaRPr lang="en-150"/>
          </a:p>
        </p:txBody>
      </p:sp>
    </p:spTree>
    <p:extLst>
      <p:ext uri="{BB962C8B-B14F-4D97-AF65-F5344CB8AC3E}">
        <p14:creationId xmlns:p14="http://schemas.microsoft.com/office/powerpoint/2010/main" val="222025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5</a:t>
            </a:fld>
            <a:endParaRPr lang="en-150"/>
          </a:p>
        </p:txBody>
      </p:sp>
    </p:spTree>
    <p:extLst>
      <p:ext uri="{BB962C8B-B14F-4D97-AF65-F5344CB8AC3E}">
        <p14:creationId xmlns:p14="http://schemas.microsoft.com/office/powerpoint/2010/main" val="255899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6</a:t>
            </a:fld>
            <a:endParaRPr lang="en-150"/>
          </a:p>
        </p:txBody>
      </p:sp>
    </p:spTree>
    <p:extLst>
      <p:ext uri="{BB962C8B-B14F-4D97-AF65-F5344CB8AC3E}">
        <p14:creationId xmlns:p14="http://schemas.microsoft.com/office/powerpoint/2010/main" val="74201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7</a:t>
            </a:fld>
            <a:endParaRPr lang="en-150"/>
          </a:p>
        </p:txBody>
      </p:sp>
    </p:spTree>
    <p:extLst>
      <p:ext uri="{BB962C8B-B14F-4D97-AF65-F5344CB8AC3E}">
        <p14:creationId xmlns:p14="http://schemas.microsoft.com/office/powerpoint/2010/main" val="26686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8</a:t>
            </a:fld>
            <a:endParaRPr lang="en-150"/>
          </a:p>
        </p:txBody>
      </p:sp>
    </p:spTree>
    <p:extLst>
      <p:ext uri="{BB962C8B-B14F-4D97-AF65-F5344CB8AC3E}">
        <p14:creationId xmlns:p14="http://schemas.microsoft.com/office/powerpoint/2010/main" val="357961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9</a:t>
            </a:fld>
            <a:endParaRPr lang="en-150"/>
          </a:p>
        </p:txBody>
      </p:sp>
    </p:spTree>
    <p:extLst>
      <p:ext uri="{BB962C8B-B14F-4D97-AF65-F5344CB8AC3E}">
        <p14:creationId xmlns:p14="http://schemas.microsoft.com/office/powerpoint/2010/main" val="56349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B7C4-6371-5489-50F1-3A88C63D30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9DF649DB-138B-65FB-6807-21DE8E597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83518AE9-DDCC-BBBD-C185-CCAD2E813D62}"/>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5" name="Footer Placeholder 4">
            <a:extLst>
              <a:ext uri="{FF2B5EF4-FFF2-40B4-BE49-F238E27FC236}">
                <a16:creationId xmlns:a16="http://schemas.microsoft.com/office/drawing/2014/main" id="{04DAA1F3-D5C3-F59E-7A4F-B01ABEF658FC}"/>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F98CBDE-5782-4E07-940E-B9E971CADD35}"/>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8266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29D5-E40C-C63D-8C65-4C45171CFC69}"/>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9F17E0FE-CB83-5E8A-41BB-02A606198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255429D3-F6F8-8C47-4B48-82E50CF359E7}"/>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5" name="Footer Placeholder 4">
            <a:extLst>
              <a:ext uri="{FF2B5EF4-FFF2-40B4-BE49-F238E27FC236}">
                <a16:creationId xmlns:a16="http://schemas.microsoft.com/office/drawing/2014/main" id="{A4BE3E50-CCE4-EB86-7203-6EB892556037}"/>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D156A01C-B692-CA83-EEF3-108DFA6E29BF}"/>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71209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5D5A6C-3F77-0FA3-786A-963DD1FA22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DE9048CE-0E35-6FE4-4753-C1FFB0A30D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12021C32-458E-65B0-AB75-1F34D7C19366}"/>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5" name="Footer Placeholder 4">
            <a:extLst>
              <a:ext uri="{FF2B5EF4-FFF2-40B4-BE49-F238E27FC236}">
                <a16:creationId xmlns:a16="http://schemas.microsoft.com/office/drawing/2014/main" id="{5679D011-ADFD-51EC-F2F0-A071BC26E084}"/>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CC68B8F-ED18-57A7-FFAA-431BF151275A}"/>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48250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3D4B-32E2-1CDC-DB55-E0D03947F6B9}"/>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74957A1A-C6AE-5A8C-B321-815A9EBD1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29151AD1-025B-D022-BBEC-A924FE9C5156}"/>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5" name="Footer Placeholder 4">
            <a:extLst>
              <a:ext uri="{FF2B5EF4-FFF2-40B4-BE49-F238E27FC236}">
                <a16:creationId xmlns:a16="http://schemas.microsoft.com/office/drawing/2014/main" id="{95E83F76-A208-A2B2-40CE-06725581C730}"/>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5776007E-7AFC-E2C2-4BD8-B7506E1F651F}"/>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81294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5B5A-B376-1B14-A73D-8260589F4F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635AD3AD-509D-4818-A83C-5F96067791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07A7B-C2B9-F25C-416C-8D1A9CA5FD1B}"/>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5" name="Footer Placeholder 4">
            <a:extLst>
              <a:ext uri="{FF2B5EF4-FFF2-40B4-BE49-F238E27FC236}">
                <a16:creationId xmlns:a16="http://schemas.microsoft.com/office/drawing/2014/main" id="{0B2F2E2D-DFB7-239E-4B02-4E86BC94B980}"/>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FBB8032C-BB62-3DF5-E367-53A9D3E3FAF5}"/>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60248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A92F-FEDC-F58A-70FB-10F2E7EF4BA5}"/>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E4CDCA5D-7CF2-8FF3-BAAE-F2CC6D6500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D64E9586-33A8-2945-ABDA-1F5F97FB0E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83D10352-A101-C25B-3264-FC2402107E81}"/>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6" name="Footer Placeholder 5">
            <a:extLst>
              <a:ext uri="{FF2B5EF4-FFF2-40B4-BE49-F238E27FC236}">
                <a16:creationId xmlns:a16="http://schemas.microsoft.com/office/drawing/2014/main" id="{A6F44C21-0375-957A-3C8E-09339773849F}"/>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D02104DB-714D-96FF-F1B7-DCB491458B33}"/>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48056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4248-A2F1-F878-3240-796920093DF5}"/>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4E500F1A-2375-514E-3422-B2A71FD74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4817A-C8C1-E2F2-3E9F-96D35641C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95B163E4-5882-5ED4-DAC3-798370118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8508FC-92E9-77DA-C1B9-938E55F5B1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A1411761-AD96-F944-04BB-EBCEF8BC63A2}"/>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8" name="Footer Placeholder 7">
            <a:extLst>
              <a:ext uri="{FF2B5EF4-FFF2-40B4-BE49-F238E27FC236}">
                <a16:creationId xmlns:a16="http://schemas.microsoft.com/office/drawing/2014/main" id="{DDD2E69D-1580-4F43-343B-1B19860C4DA5}"/>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9AB4CA85-E310-8808-2746-0BEEF6ACC332}"/>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463707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E021-4282-0179-2C20-68CA7280AF2D}"/>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D2A275C3-8C32-52C4-6E69-8B93B98A0A31}"/>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4" name="Footer Placeholder 3">
            <a:extLst>
              <a:ext uri="{FF2B5EF4-FFF2-40B4-BE49-F238E27FC236}">
                <a16:creationId xmlns:a16="http://schemas.microsoft.com/office/drawing/2014/main" id="{1BFFA881-3B4F-CD4D-3B1C-85522269C1BB}"/>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4AD172E8-03EF-C1DC-AFB7-E567DE3BDEC1}"/>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96964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69F6EE-F15D-0C72-622B-6BBED1035739}"/>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3" name="Footer Placeholder 2">
            <a:extLst>
              <a:ext uri="{FF2B5EF4-FFF2-40B4-BE49-F238E27FC236}">
                <a16:creationId xmlns:a16="http://schemas.microsoft.com/office/drawing/2014/main" id="{E51BB954-9CEE-8EAA-428B-4B74D252AE1C}"/>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4123D1FF-8DC9-316E-664D-4F5BF63251E1}"/>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250104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A6B-0EA2-5C3E-6585-A0B9B7833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6EB5BA21-75F7-E09D-8A3A-2FB412A354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39E61160-7314-B0FF-61F1-524367F8D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F263E-64C2-6CCE-705D-78F62CBFB469}"/>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6" name="Footer Placeholder 5">
            <a:extLst>
              <a:ext uri="{FF2B5EF4-FFF2-40B4-BE49-F238E27FC236}">
                <a16:creationId xmlns:a16="http://schemas.microsoft.com/office/drawing/2014/main" id="{C9ACF648-9D44-B9CE-C5B1-53FFB00C3A93}"/>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E7153C16-1241-7C70-D580-2F2312AA89F7}"/>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267534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EFD-CB6F-6910-8D89-6A8057987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323E5425-4AC5-6CF6-7BEC-67CC08B6C5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57F0852E-EB5F-4618-E31C-F40D02098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8111D-88B2-9EDB-6A4F-FE22E0CB3532}"/>
              </a:ext>
            </a:extLst>
          </p:cNvPr>
          <p:cNvSpPr>
            <a:spLocks noGrp="1"/>
          </p:cNvSpPr>
          <p:nvPr>
            <p:ph type="dt" sz="half" idx="10"/>
          </p:nvPr>
        </p:nvSpPr>
        <p:spPr/>
        <p:txBody>
          <a:bodyPr/>
          <a:lstStyle/>
          <a:p>
            <a:fld id="{84B9540A-930A-4257-8291-64967AC8FA5C}" type="datetimeFigureOut">
              <a:rPr lang="en-150" smtClean="0"/>
              <a:t>19/12/2024</a:t>
            </a:fld>
            <a:endParaRPr lang="en-150"/>
          </a:p>
        </p:txBody>
      </p:sp>
      <p:sp>
        <p:nvSpPr>
          <p:cNvPr id="6" name="Footer Placeholder 5">
            <a:extLst>
              <a:ext uri="{FF2B5EF4-FFF2-40B4-BE49-F238E27FC236}">
                <a16:creationId xmlns:a16="http://schemas.microsoft.com/office/drawing/2014/main" id="{1E47A97C-9D15-FB03-71D8-2FEFBBEBC0B8}"/>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B5E0ABB7-6544-D3EC-E646-02D2C56662A9}"/>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2792968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85550-6793-0773-F3AC-FA654D3F1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A2A9C7B6-04B5-B69F-D23D-83BD2D22B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EDAB526B-6100-29C2-240A-E31A9B2D5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B9540A-930A-4257-8291-64967AC8FA5C}" type="datetimeFigureOut">
              <a:rPr lang="en-150" smtClean="0"/>
              <a:t>19/12/2024</a:t>
            </a:fld>
            <a:endParaRPr lang="en-150"/>
          </a:p>
        </p:txBody>
      </p:sp>
      <p:sp>
        <p:nvSpPr>
          <p:cNvPr id="5" name="Footer Placeholder 4">
            <a:extLst>
              <a:ext uri="{FF2B5EF4-FFF2-40B4-BE49-F238E27FC236}">
                <a16:creationId xmlns:a16="http://schemas.microsoft.com/office/drawing/2014/main" id="{D4B535A9-ED1D-1EBE-91B6-29D502C6C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150"/>
          </a:p>
        </p:txBody>
      </p:sp>
      <p:sp>
        <p:nvSpPr>
          <p:cNvPr id="6" name="Slide Number Placeholder 5">
            <a:extLst>
              <a:ext uri="{FF2B5EF4-FFF2-40B4-BE49-F238E27FC236}">
                <a16:creationId xmlns:a16="http://schemas.microsoft.com/office/drawing/2014/main" id="{8D302090-7404-F6C5-F631-74FAA7BE7C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7E312F-1C35-4B84-B2CF-ABCE5C6845BE}" type="slidenum">
              <a:rPr lang="en-150" smtClean="0"/>
              <a:t>‹#›</a:t>
            </a:fld>
            <a:endParaRPr lang="en-150"/>
          </a:p>
        </p:txBody>
      </p:sp>
    </p:spTree>
    <p:extLst>
      <p:ext uri="{BB962C8B-B14F-4D97-AF65-F5344CB8AC3E}">
        <p14:creationId xmlns:p14="http://schemas.microsoft.com/office/powerpoint/2010/main" val="3267906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a tree and text&#10;&#10;Description automatically generated">
            <a:extLst>
              <a:ext uri="{FF2B5EF4-FFF2-40B4-BE49-F238E27FC236}">
                <a16:creationId xmlns:a16="http://schemas.microsoft.com/office/drawing/2014/main" id="{5AFE87F9-B85A-C722-0475-350D6F4F1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845" y="1151035"/>
            <a:ext cx="2100834" cy="3165543"/>
          </a:xfrm>
          <a:prstGeom prst="rect">
            <a:avLst/>
          </a:prstGeom>
        </p:spPr>
      </p:pic>
      <p:sp>
        <p:nvSpPr>
          <p:cNvPr id="7" name="TextBox 6">
            <a:extLst>
              <a:ext uri="{FF2B5EF4-FFF2-40B4-BE49-F238E27FC236}">
                <a16:creationId xmlns:a16="http://schemas.microsoft.com/office/drawing/2014/main" id="{3D0911F2-6A7D-E281-8AB6-5EF074A65EE4}"/>
              </a:ext>
            </a:extLst>
          </p:cNvPr>
          <p:cNvSpPr txBox="1"/>
          <p:nvPr/>
        </p:nvSpPr>
        <p:spPr>
          <a:xfrm>
            <a:off x="803504" y="4399851"/>
            <a:ext cx="4732773" cy="369332"/>
          </a:xfrm>
          <a:prstGeom prst="rect">
            <a:avLst/>
          </a:prstGeom>
          <a:noFill/>
        </p:spPr>
        <p:txBody>
          <a:bodyPr wrap="square" rtlCol="0">
            <a:spAutoFit/>
          </a:bodyPr>
          <a:lstStyle/>
          <a:p>
            <a:r>
              <a:rPr lang="en-US" b="1" dirty="0"/>
              <a:t>EEE-3506: Programmable Logic Controllers</a:t>
            </a:r>
            <a:endParaRPr lang="en-150" b="1" dirty="0"/>
          </a:p>
        </p:txBody>
      </p:sp>
      <p:sp>
        <p:nvSpPr>
          <p:cNvPr id="8" name="TextBox 7">
            <a:extLst>
              <a:ext uri="{FF2B5EF4-FFF2-40B4-BE49-F238E27FC236}">
                <a16:creationId xmlns:a16="http://schemas.microsoft.com/office/drawing/2014/main" id="{909CAA12-EED5-D921-EAA2-3CC5EA3F329D}"/>
              </a:ext>
            </a:extLst>
          </p:cNvPr>
          <p:cNvSpPr txBox="1"/>
          <p:nvPr/>
        </p:nvSpPr>
        <p:spPr>
          <a:xfrm>
            <a:off x="1240607" y="5123343"/>
            <a:ext cx="3516219" cy="1101455"/>
          </a:xfrm>
          <a:prstGeom prst="rect">
            <a:avLst/>
          </a:prstGeom>
          <a:noFill/>
        </p:spPr>
        <p:txBody>
          <a:bodyPr wrap="square" rtlCol="0">
            <a:spAutoFit/>
          </a:bodyPr>
          <a:lstStyle/>
          <a:p>
            <a:pPr algn="ctr">
              <a:spcAft>
                <a:spcPts val="800"/>
              </a:spcAft>
            </a:pPr>
            <a:r>
              <a:rPr lang="en-US" sz="1600" kern="100" dirty="0">
                <a:effectLst/>
                <a:ea typeface="Calibri" panose="020F0502020204030204" pitchFamily="34" charset="0"/>
                <a:cs typeface="Times New Roman" panose="02020603050405020304" pitchFamily="18" charset="0"/>
              </a:rPr>
              <a:t>Prof. Dr. S</a:t>
            </a:r>
            <a:r>
              <a:rPr lang="tr-TR" sz="1600" kern="100" dirty="0">
                <a:effectLst/>
                <a:ea typeface="Calibri" panose="020F0502020204030204" pitchFamily="34" charset="0"/>
                <a:cs typeface="Times New Roman" panose="02020603050405020304" pitchFamily="18" charset="0"/>
              </a:rPr>
              <a:t>ırrı Sunay Gürleyük</a:t>
            </a:r>
            <a:endParaRPr lang="en-150" sz="1600" kern="100" dirty="0">
              <a:effectLst/>
              <a:ea typeface="Calibri" panose="020F0502020204030204" pitchFamily="34" charset="0"/>
              <a:cs typeface="Arial" panose="020B0604020202020204" pitchFamily="34" charset="0"/>
            </a:endParaRPr>
          </a:p>
          <a:p>
            <a:pPr algn="ctr">
              <a:spcAft>
                <a:spcPts val="800"/>
              </a:spcAft>
            </a:pPr>
            <a:r>
              <a:rPr lang="tr-TR" sz="1600" kern="100" dirty="0">
                <a:effectLst/>
                <a:ea typeface="Calibri" panose="020F0502020204030204" pitchFamily="34" charset="0"/>
                <a:cs typeface="Times New Roman" panose="02020603050405020304" pitchFamily="18" charset="0"/>
              </a:rPr>
              <a:t>Arş. Gör. Ali Can Erüst</a:t>
            </a:r>
            <a:endParaRPr lang="en-150" sz="1600" kern="100" dirty="0">
              <a:effectLst/>
              <a:ea typeface="Calibri" panose="020F0502020204030204" pitchFamily="34" charset="0"/>
              <a:cs typeface="Arial" panose="020B0604020202020204" pitchFamily="34" charset="0"/>
            </a:endParaRPr>
          </a:p>
          <a:p>
            <a:endParaRPr lang="en-150" dirty="0"/>
          </a:p>
        </p:txBody>
      </p:sp>
      <p:sp>
        <p:nvSpPr>
          <p:cNvPr id="9" name="TextBox 8">
            <a:extLst>
              <a:ext uri="{FF2B5EF4-FFF2-40B4-BE49-F238E27FC236}">
                <a16:creationId xmlns:a16="http://schemas.microsoft.com/office/drawing/2014/main" id="{85434BCF-B1DD-08E9-F916-51BD5B773824}"/>
              </a:ext>
            </a:extLst>
          </p:cNvPr>
          <p:cNvSpPr txBox="1"/>
          <p:nvPr/>
        </p:nvSpPr>
        <p:spPr>
          <a:xfrm>
            <a:off x="8558561" y="1748705"/>
            <a:ext cx="2893101" cy="584775"/>
          </a:xfrm>
          <a:prstGeom prst="rect">
            <a:avLst/>
          </a:prstGeom>
          <a:noFill/>
        </p:spPr>
        <p:txBody>
          <a:bodyPr wrap="none" rtlCol="0">
            <a:spAutoFit/>
          </a:bodyPr>
          <a:lstStyle/>
          <a:p>
            <a:pPr algn="r"/>
            <a:r>
              <a:rPr lang="en-US" sz="3200" b="1" dirty="0"/>
              <a:t>Design Project</a:t>
            </a:r>
            <a:endParaRPr lang="en-150" sz="3200" b="1" dirty="0"/>
          </a:p>
        </p:txBody>
      </p:sp>
      <p:sp>
        <p:nvSpPr>
          <p:cNvPr id="10" name="TextBox 9">
            <a:extLst>
              <a:ext uri="{FF2B5EF4-FFF2-40B4-BE49-F238E27FC236}">
                <a16:creationId xmlns:a16="http://schemas.microsoft.com/office/drawing/2014/main" id="{89AFFCDE-EA69-4673-8A30-219BF272BA5E}"/>
              </a:ext>
            </a:extLst>
          </p:cNvPr>
          <p:cNvSpPr txBox="1"/>
          <p:nvPr/>
        </p:nvSpPr>
        <p:spPr>
          <a:xfrm>
            <a:off x="6123152" y="2458149"/>
            <a:ext cx="5328510" cy="830997"/>
          </a:xfrm>
          <a:prstGeom prst="rect">
            <a:avLst/>
          </a:prstGeom>
          <a:noFill/>
        </p:spPr>
        <p:txBody>
          <a:bodyPr wrap="none" rtlCol="0">
            <a:spAutoFit/>
          </a:bodyPr>
          <a:lstStyle/>
          <a:p>
            <a:pPr algn="r"/>
            <a:r>
              <a:rPr lang="en-US" sz="2400" dirty="0"/>
              <a:t>Automated Industrial Glass-Processing</a:t>
            </a:r>
          </a:p>
          <a:p>
            <a:pPr algn="r"/>
            <a:r>
              <a:rPr lang="en-US" sz="2400" dirty="0"/>
              <a:t>System</a:t>
            </a:r>
            <a:endParaRPr lang="en-150" sz="2400" dirty="0"/>
          </a:p>
        </p:txBody>
      </p:sp>
      <p:sp>
        <p:nvSpPr>
          <p:cNvPr id="11" name="TextBox 10">
            <a:extLst>
              <a:ext uri="{FF2B5EF4-FFF2-40B4-BE49-F238E27FC236}">
                <a16:creationId xmlns:a16="http://schemas.microsoft.com/office/drawing/2014/main" id="{D2489DE8-4825-396B-F6E6-964F50FC7659}"/>
              </a:ext>
            </a:extLst>
          </p:cNvPr>
          <p:cNvSpPr txBox="1"/>
          <p:nvPr/>
        </p:nvSpPr>
        <p:spPr>
          <a:xfrm>
            <a:off x="9732737" y="4399851"/>
            <a:ext cx="1793504" cy="369332"/>
          </a:xfrm>
          <a:prstGeom prst="rect">
            <a:avLst/>
          </a:prstGeom>
          <a:noFill/>
        </p:spPr>
        <p:txBody>
          <a:bodyPr wrap="none" rtlCol="0">
            <a:spAutoFit/>
          </a:bodyPr>
          <a:lstStyle/>
          <a:p>
            <a:pPr algn="r"/>
            <a:r>
              <a:rPr lang="en-US" dirty="0"/>
              <a:t>Group Members</a:t>
            </a:r>
            <a:endParaRPr lang="en-150" dirty="0"/>
          </a:p>
        </p:txBody>
      </p:sp>
      <p:sp>
        <p:nvSpPr>
          <p:cNvPr id="13" name="TextBox 12">
            <a:extLst>
              <a:ext uri="{FF2B5EF4-FFF2-40B4-BE49-F238E27FC236}">
                <a16:creationId xmlns:a16="http://schemas.microsoft.com/office/drawing/2014/main" id="{75529C99-8457-129F-9762-A674AAB9F299}"/>
              </a:ext>
            </a:extLst>
          </p:cNvPr>
          <p:cNvSpPr txBox="1"/>
          <p:nvPr/>
        </p:nvSpPr>
        <p:spPr>
          <a:xfrm>
            <a:off x="8010022" y="5123342"/>
            <a:ext cx="3516219" cy="1066959"/>
          </a:xfrm>
          <a:prstGeom prst="rect">
            <a:avLst/>
          </a:prstGeom>
          <a:noFill/>
        </p:spPr>
        <p:txBody>
          <a:bodyPr wrap="square" rtlCol="0">
            <a:spAutoFit/>
          </a:bodyPr>
          <a:lstStyle/>
          <a:p>
            <a:pPr algn="r">
              <a:spcAft>
                <a:spcPts val="800"/>
              </a:spcAft>
            </a:pPr>
            <a:r>
              <a:rPr lang="en-US" sz="1600" kern="100" dirty="0">
                <a:effectLst/>
                <a:ea typeface="Calibri" panose="020F0502020204030204" pitchFamily="34" charset="0"/>
                <a:cs typeface="Times New Roman" panose="02020603050405020304" pitchFamily="18" charset="0"/>
              </a:rPr>
              <a:t>Ahmet BARUT</a:t>
            </a:r>
          </a:p>
          <a:p>
            <a:pPr algn="r">
              <a:spcAft>
                <a:spcPts val="800"/>
              </a:spcAft>
            </a:pPr>
            <a:r>
              <a:rPr lang="en-US" sz="1600" kern="100" dirty="0">
                <a:ea typeface="Calibri" panose="020F0502020204030204" pitchFamily="34" charset="0"/>
                <a:cs typeface="Times New Roman" panose="02020603050405020304" pitchFamily="18" charset="0"/>
              </a:rPr>
              <a:t>Ahmad Zameer NAZAR</a:t>
            </a:r>
            <a:r>
              <a:rPr lang="tr-TR" sz="1600" kern="100" dirty="0">
                <a:ea typeface="Calibri" panose="020F0502020204030204" pitchFamily="34" charset="0"/>
                <a:cs typeface="Times New Roman" panose="02020603050405020304" pitchFamily="18" charset="0"/>
              </a:rPr>
              <a:t>I</a:t>
            </a:r>
            <a:endParaRPr lang="en-150" sz="1600" kern="100" dirty="0">
              <a:effectLst/>
              <a:ea typeface="Calibri" panose="020F0502020204030204" pitchFamily="34" charset="0"/>
              <a:cs typeface="Arial" panose="020B0604020202020204" pitchFamily="34" charset="0"/>
            </a:endParaRPr>
          </a:p>
          <a:p>
            <a:pPr algn="r"/>
            <a:endParaRPr lang="en-150" dirty="0"/>
          </a:p>
        </p:txBody>
      </p:sp>
    </p:spTree>
    <p:extLst>
      <p:ext uri="{BB962C8B-B14F-4D97-AF65-F5344CB8AC3E}">
        <p14:creationId xmlns:p14="http://schemas.microsoft.com/office/powerpoint/2010/main" val="116735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BFFF-3292-7061-6371-40DCDC95E65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3AFD7F9-C68C-D6C0-C202-480A4A1FEE47}"/>
              </a:ext>
            </a:extLst>
          </p:cNvPr>
          <p:cNvPicPr>
            <a:picLocks noChangeAspect="1"/>
          </p:cNvPicPr>
          <p:nvPr/>
        </p:nvPicPr>
        <p:blipFill>
          <a:blip r:embed="rId3"/>
          <a:stretch>
            <a:fillRect/>
          </a:stretch>
        </p:blipFill>
        <p:spPr>
          <a:xfrm>
            <a:off x="542033" y="1761912"/>
            <a:ext cx="10946759" cy="4666728"/>
          </a:xfrm>
          <a:prstGeom prst="rect">
            <a:avLst/>
          </a:prstGeom>
        </p:spPr>
      </p:pic>
      <p:sp>
        <p:nvSpPr>
          <p:cNvPr id="6" name="TextBox 5">
            <a:extLst>
              <a:ext uri="{FF2B5EF4-FFF2-40B4-BE49-F238E27FC236}">
                <a16:creationId xmlns:a16="http://schemas.microsoft.com/office/drawing/2014/main" id="{DAB6FD51-B05F-FB34-5BCA-04F7BCE490E1}"/>
              </a:ext>
            </a:extLst>
          </p:cNvPr>
          <p:cNvSpPr txBox="1"/>
          <p:nvPr/>
        </p:nvSpPr>
        <p:spPr>
          <a:xfrm>
            <a:off x="1430043" y="225942"/>
            <a:ext cx="9197839" cy="212987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Counters keep track of the amount of glass items taken from the glass tray</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As soon as an item is taken (T37 or others activated) R_TRIG enables counting</a:t>
            </a:r>
          </a:p>
          <a:p>
            <a:pPr marL="285750" indent="-285750">
              <a:lnSpc>
                <a:spcPct val="150000"/>
              </a:lnSpc>
              <a:buFont typeface="Arial" panose="020B0604020202020204" pitchFamily="34" charset="0"/>
              <a:buChar char="•"/>
            </a:pPr>
            <a:r>
              <a:rPr lang="en-US" dirty="0">
                <a:solidFill>
                  <a:schemeClr val="tx2">
                    <a:lumMod val="75000"/>
                    <a:lumOff val="25000"/>
                  </a:schemeClr>
                </a:solidFill>
              </a:rPr>
              <a:t>Here the counter shown CTD1, counts glasses from the first slot C1, which holds 5 items</a:t>
            </a:r>
            <a:br>
              <a:rPr lang="en-US" dirty="0">
                <a:solidFill>
                  <a:schemeClr val="tx2">
                    <a:lumMod val="75000"/>
                    <a:lumOff val="25000"/>
                  </a:schemeClr>
                </a:solidFill>
              </a:rPr>
            </a:br>
            <a:r>
              <a:rPr lang="en-US" dirty="0">
                <a:solidFill>
                  <a:schemeClr val="tx2">
                    <a:lumMod val="75000"/>
                    <a:lumOff val="25000"/>
                  </a:schemeClr>
                </a:solidFill>
              </a:rPr>
              <a:t>(for the purposes of this test)</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8" name="TextBox 7">
            <a:extLst>
              <a:ext uri="{FF2B5EF4-FFF2-40B4-BE49-F238E27FC236}">
                <a16:creationId xmlns:a16="http://schemas.microsoft.com/office/drawing/2014/main" id="{CE74EB5D-390B-8AD2-43CF-F7BD50DB5292}"/>
              </a:ext>
            </a:extLst>
          </p:cNvPr>
          <p:cNvSpPr txBox="1"/>
          <p:nvPr/>
        </p:nvSpPr>
        <p:spPr>
          <a:xfrm>
            <a:off x="1430043" y="4502180"/>
            <a:ext cx="9331914" cy="12988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START_OFF is enabled by default, which loads 5 items into the counter to count down from</a:t>
            </a:r>
          </a:p>
          <a:p>
            <a:pPr marL="285750" indent="-285750">
              <a:lnSpc>
                <a:spcPct val="150000"/>
              </a:lnSpc>
              <a:buFont typeface="Arial" panose="020B0604020202020204" pitchFamily="34" charset="0"/>
              <a:buChar char="•"/>
            </a:pPr>
            <a:r>
              <a:rPr lang="en-US" dirty="0">
                <a:solidFill>
                  <a:schemeClr val="tx2">
                    <a:lumMod val="75000"/>
                    <a:lumOff val="25000"/>
                  </a:schemeClr>
                </a:solidFill>
              </a:rPr>
              <a:t>it gets disabled when all glasses are emptied</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159839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9BD3A-766B-6D3C-DF76-16606D17720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CC05E1A-90AF-B7B2-E230-4164CE08DCF3}"/>
              </a:ext>
            </a:extLst>
          </p:cNvPr>
          <p:cNvPicPr>
            <a:picLocks noChangeAspect="1"/>
          </p:cNvPicPr>
          <p:nvPr/>
        </p:nvPicPr>
        <p:blipFill>
          <a:blip r:embed="rId3"/>
          <a:stretch>
            <a:fillRect/>
          </a:stretch>
        </p:blipFill>
        <p:spPr>
          <a:xfrm>
            <a:off x="-3243" y="418289"/>
            <a:ext cx="9296657" cy="5836596"/>
          </a:xfrm>
          <a:prstGeom prst="rect">
            <a:avLst/>
          </a:prstGeom>
        </p:spPr>
      </p:pic>
      <p:sp>
        <p:nvSpPr>
          <p:cNvPr id="6" name="TextBox 5">
            <a:extLst>
              <a:ext uri="{FF2B5EF4-FFF2-40B4-BE49-F238E27FC236}">
                <a16:creationId xmlns:a16="http://schemas.microsoft.com/office/drawing/2014/main" id="{CE3BE8B2-B8C4-86BB-6A78-B0D034CE03CC}"/>
              </a:ext>
            </a:extLst>
          </p:cNvPr>
          <p:cNvSpPr txBox="1"/>
          <p:nvPr/>
        </p:nvSpPr>
        <p:spPr>
          <a:xfrm>
            <a:off x="6318785" y="603115"/>
            <a:ext cx="5462714"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When the first (C1) of the two slots in the first tray</a:t>
            </a:r>
            <a:br>
              <a:rPr lang="en-US" dirty="0">
                <a:solidFill>
                  <a:schemeClr val="tx2">
                    <a:lumMod val="75000"/>
                    <a:lumOff val="25000"/>
                  </a:schemeClr>
                </a:solidFill>
              </a:rPr>
            </a:br>
            <a:r>
              <a:rPr lang="en-US" dirty="0">
                <a:solidFill>
                  <a:schemeClr val="tx2">
                    <a:lumMod val="75000"/>
                    <a:lumOff val="25000"/>
                  </a:schemeClr>
                </a:solidFill>
              </a:rPr>
              <a:t>is emptied, then T43 prompts the stall to rotate</a:t>
            </a:r>
            <a:br>
              <a:rPr lang="en-US" dirty="0">
                <a:solidFill>
                  <a:schemeClr val="tx2">
                    <a:lumMod val="75000"/>
                    <a:lumOff val="25000"/>
                  </a:schemeClr>
                </a:solidFill>
              </a:rPr>
            </a:br>
            <a:r>
              <a:rPr lang="en-US" dirty="0">
                <a:solidFill>
                  <a:schemeClr val="tx2">
                    <a:lumMod val="75000"/>
                    <a:lumOff val="25000"/>
                  </a:schemeClr>
                </a:solidFill>
              </a:rPr>
              <a:t>so that the 2nd slot C2 is now facing the robot. </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5" name="TextBox 4">
            <a:extLst>
              <a:ext uri="{FF2B5EF4-FFF2-40B4-BE49-F238E27FC236}">
                <a16:creationId xmlns:a16="http://schemas.microsoft.com/office/drawing/2014/main" id="{AEDD57A7-0727-097F-63B7-0FC4B17C4128}"/>
              </a:ext>
            </a:extLst>
          </p:cNvPr>
          <p:cNvSpPr txBox="1"/>
          <p:nvPr/>
        </p:nvSpPr>
        <p:spPr>
          <a:xfrm>
            <a:off x="6529551" y="3041515"/>
            <a:ext cx="5220468"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Timers with outputs T45 and T46 enable</a:t>
            </a:r>
            <a:br>
              <a:rPr lang="en-US" dirty="0">
                <a:solidFill>
                  <a:schemeClr val="tx2">
                    <a:lumMod val="75000"/>
                    <a:lumOff val="25000"/>
                  </a:schemeClr>
                </a:solidFill>
              </a:rPr>
            </a:br>
            <a:r>
              <a:rPr lang="en-US" dirty="0">
                <a:solidFill>
                  <a:schemeClr val="tx2">
                    <a:lumMod val="75000"/>
                    <a:lumOff val="25000"/>
                  </a:schemeClr>
                </a:solidFill>
              </a:rPr>
              <a:t>yellow light in the glass handling section to flash</a:t>
            </a:r>
            <a:br>
              <a:rPr lang="en-US" dirty="0">
                <a:solidFill>
                  <a:schemeClr val="tx2">
                    <a:lumMod val="75000"/>
                    <a:lumOff val="25000"/>
                  </a:schemeClr>
                </a:solidFill>
              </a:rPr>
            </a:br>
            <a:r>
              <a:rPr lang="en-US" dirty="0">
                <a:solidFill>
                  <a:schemeClr val="tx2">
                    <a:lumMod val="75000"/>
                    <a:lumOff val="25000"/>
                  </a:schemeClr>
                </a:solidFill>
              </a:rPr>
              <a:t>with 500ms intervals while the stall is turning </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46667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E2514-CDA0-83E8-4FDD-7B3EC5479E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F6CEEF-2AC5-F72A-4BEC-A8F2CF81FB64}"/>
              </a:ext>
            </a:extLst>
          </p:cNvPr>
          <p:cNvPicPr>
            <a:picLocks noChangeAspect="1"/>
          </p:cNvPicPr>
          <p:nvPr/>
        </p:nvPicPr>
        <p:blipFill>
          <a:blip r:embed="rId3"/>
          <a:stretch>
            <a:fillRect/>
          </a:stretch>
        </p:blipFill>
        <p:spPr>
          <a:xfrm>
            <a:off x="251348" y="0"/>
            <a:ext cx="8634554" cy="6337096"/>
          </a:xfrm>
          <a:prstGeom prst="rect">
            <a:avLst/>
          </a:prstGeom>
        </p:spPr>
      </p:pic>
      <p:sp>
        <p:nvSpPr>
          <p:cNvPr id="6" name="TextBox 5">
            <a:extLst>
              <a:ext uri="{FF2B5EF4-FFF2-40B4-BE49-F238E27FC236}">
                <a16:creationId xmlns:a16="http://schemas.microsoft.com/office/drawing/2014/main" id="{B13DD5C2-9A52-C991-82F4-9329BD5B05F1}"/>
              </a:ext>
            </a:extLst>
          </p:cNvPr>
          <p:cNvSpPr txBox="1"/>
          <p:nvPr/>
        </p:nvSpPr>
        <p:spPr>
          <a:xfrm>
            <a:off x="5704906" y="254728"/>
            <a:ext cx="6235746" cy="1714380"/>
          </a:xfrm>
          <a:prstGeom prst="rect">
            <a:avLst/>
          </a:prstGeom>
          <a:noFill/>
        </p:spPr>
        <p:txBody>
          <a:bodyPr wrap="none" rtlCol="0">
            <a:spAutoFit/>
          </a:bodyPr>
          <a:lstStyle/>
          <a:p>
            <a:pPr marL="285750" indent="-285750" algn="r">
              <a:lnSpc>
                <a:spcPct val="150000"/>
              </a:lnSpc>
              <a:buFont typeface="Arial" panose="020B0604020202020204" pitchFamily="34" charset="0"/>
              <a:buChar char="•"/>
            </a:pPr>
            <a:r>
              <a:rPr lang="en-US" dirty="0">
                <a:solidFill>
                  <a:schemeClr val="tx2">
                    <a:lumMod val="75000"/>
                    <a:lumOff val="25000"/>
                  </a:schemeClr>
                </a:solidFill>
              </a:rPr>
              <a:t>While the first tray is turning and getting the 2nd slot ready,</a:t>
            </a:r>
            <a:br>
              <a:rPr lang="en-US" dirty="0">
                <a:solidFill>
                  <a:schemeClr val="tx2">
                    <a:lumMod val="75000"/>
                    <a:lumOff val="25000"/>
                  </a:schemeClr>
                </a:solidFill>
              </a:rPr>
            </a:br>
            <a:r>
              <a:rPr lang="en-US" dirty="0">
                <a:solidFill>
                  <a:schemeClr val="tx2">
                    <a:lumMod val="75000"/>
                    <a:lumOff val="25000"/>
                  </a:schemeClr>
                </a:solidFill>
              </a:rPr>
              <a:t>the robot is instructed to move to the 2nd tray STALL_2</a:t>
            </a:r>
            <a:br>
              <a:rPr lang="en-US" dirty="0">
                <a:solidFill>
                  <a:schemeClr val="tx2">
                    <a:lumMod val="75000"/>
                    <a:lumOff val="25000"/>
                  </a:schemeClr>
                </a:solidFill>
              </a:rPr>
            </a:br>
            <a:r>
              <a:rPr lang="en-US" dirty="0">
                <a:solidFill>
                  <a:schemeClr val="tx2">
                    <a:lumMod val="75000"/>
                    <a:lumOff val="25000"/>
                  </a:schemeClr>
                </a:solidFill>
              </a:rPr>
              <a:t>and continue its operation</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7" name="TextBox 6">
            <a:extLst>
              <a:ext uri="{FF2B5EF4-FFF2-40B4-BE49-F238E27FC236}">
                <a16:creationId xmlns:a16="http://schemas.microsoft.com/office/drawing/2014/main" id="{D5B16C78-C5AA-3A1F-6B58-B32AB60069E2}"/>
              </a:ext>
            </a:extLst>
          </p:cNvPr>
          <p:cNvSpPr txBox="1"/>
          <p:nvPr/>
        </p:nvSpPr>
        <p:spPr>
          <a:xfrm>
            <a:off x="5650212" y="5347658"/>
            <a:ext cx="6290440" cy="1298882"/>
          </a:xfrm>
          <a:prstGeom prst="rect">
            <a:avLst/>
          </a:prstGeom>
          <a:noFill/>
        </p:spPr>
        <p:txBody>
          <a:bodyPr wrap="none" rtlCol="0">
            <a:spAutoFit/>
          </a:bodyPr>
          <a:lstStyle/>
          <a:p>
            <a:pPr marL="285750" indent="-285750" algn="r">
              <a:lnSpc>
                <a:spcPct val="150000"/>
              </a:lnSpc>
              <a:buFont typeface="Arial" panose="020B0604020202020204" pitchFamily="34" charset="0"/>
              <a:buChar char="•"/>
            </a:pPr>
            <a:r>
              <a:rPr lang="en-US" dirty="0">
                <a:solidFill>
                  <a:schemeClr val="tx2">
                    <a:lumMod val="75000"/>
                    <a:lumOff val="25000"/>
                  </a:schemeClr>
                </a:solidFill>
              </a:rPr>
              <a:t>It returns to finish the remaining items in slot C2 of first tray</a:t>
            </a:r>
            <a:br>
              <a:rPr lang="en-US" dirty="0">
                <a:solidFill>
                  <a:schemeClr val="tx2">
                    <a:lumMod val="75000"/>
                    <a:lumOff val="25000"/>
                  </a:schemeClr>
                </a:solidFill>
              </a:rPr>
            </a:br>
            <a:r>
              <a:rPr lang="en-US" dirty="0">
                <a:solidFill>
                  <a:schemeClr val="tx2">
                    <a:lumMod val="75000"/>
                    <a:lumOff val="25000"/>
                  </a:schemeClr>
                </a:solidFill>
              </a:rPr>
              <a:t>then outputs GLASSES_ARE_FINISHED</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8" name="TextBox 7">
            <a:extLst>
              <a:ext uri="{FF2B5EF4-FFF2-40B4-BE49-F238E27FC236}">
                <a16:creationId xmlns:a16="http://schemas.microsoft.com/office/drawing/2014/main" id="{EECEE00B-A29C-AA92-69F1-005F62CE3A54}"/>
              </a:ext>
            </a:extLst>
          </p:cNvPr>
          <p:cNvSpPr txBox="1"/>
          <p:nvPr/>
        </p:nvSpPr>
        <p:spPr>
          <a:xfrm>
            <a:off x="8215929" y="2587995"/>
            <a:ext cx="3565784" cy="12988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Notice this stall is not rotatable</a:t>
            </a:r>
            <a:br>
              <a:rPr lang="en-US" dirty="0">
                <a:solidFill>
                  <a:schemeClr val="tx2">
                    <a:lumMod val="75000"/>
                    <a:lumOff val="25000"/>
                  </a:schemeClr>
                </a:solidFill>
              </a:rPr>
            </a:br>
            <a:r>
              <a:rPr lang="en-US" dirty="0">
                <a:solidFill>
                  <a:schemeClr val="tx2">
                    <a:lumMod val="75000"/>
                    <a:lumOff val="25000"/>
                  </a:schemeClr>
                </a:solidFill>
              </a:rPr>
              <a:t>and has a capacity of 10 items</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349603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B48D8-3ADE-EF5E-0F2A-C67997BE41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18FEE73-3DC3-C60A-8979-BC0883832CF7}"/>
              </a:ext>
            </a:extLst>
          </p:cNvPr>
          <p:cNvPicPr>
            <a:picLocks noChangeAspect="1"/>
          </p:cNvPicPr>
          <p:nvPr/>
        </p:nvPicPr>
        <p:blipFill>
          <a:blip r:embed="rId3"/>
          <a:stretch>
            <a:fillRect/>
          </a:stretch>
        </p:blipFill>
        <p:spPr>
          <a:xfrm>
            <a:off x="0" y="0"/>
            <a:ext cx="6903168" cy="6858000"/>
          </a:xfrm>
          <a:prstGeom prst="rect">
            <a:avLst/>
          </a:prstGeom>
        </p:spPr>
      </p:pic>
      <p:sp>
        <p:nvSpPr>
          <p:cNvPr id="6" name="TextBox 5">
            <a:extLst>
              <a:ext uri="{FF2B5EF4-FFF2-40B4-BE49-F238E27FC236}">
                <a16:creationId xmlns:a16="http://schemas.microsoft.com/office/drawing/2014/main" id="{6FF808D4-2038-23B3-8570-55C7900E1957}"/>
              </a:ext>
            </a:extLst>
          </p:cNvPr>
          <p:cNvSpPr txBox="1"/>
          <p:nvPr/>
        </p:nvSpPr>
        <p:spPr>
          <a:xfrm>
            <a:off x="6990717" y="2571810"/>
            <a:ext cx="4479954"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Green light flashes for 10s with the help of timer outputs T47, T48, T49.</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And allows the robotic arm to rest.</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54347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64B56-1B83-9600-4994-65BFA06468F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ED43D03-B946-DDB9-CEDB-BDA464BCEDEB}"/>
              </a:ext>
            </a:extLst>
          </p:cNvPr>
          <p:cNvSpPr>
            <a:spLocks noGrp="1"/>
          </p:cNvSpPr>
          <p:nvPr>
            <p:ph type="title"/>
          </p:nvPr>
        </p:nvSpPr>
        <p:spPr>
          <a:xfrm>
            <a:off x="505376" y="921673"/>
            <a:ext cx="5224216" cy="734100"/>
          </a:xfrm>
        </p:spPr>
        <p:txBody>
          <a:bodyPr>
            <a:normAutofit/>
          </a:bodyPr>
          <a:lstStyle/>
          <a:p>
            <a:r>
              <a:rPr lang="en-US" sz="3200" b="1" dirty="0"/>
              <a:t>Conveyor to Glass Processor </a:t>
            </a:r>
            <a:endParaRPr lang="en-150" sz="4000" b="1" dirty="0"/>
          </a:p>
        </p:txBody>
      </p:sp>
      <p:sp>
        <p:nvSpPr>
          <p:cNvPr id="7" name="TextBox 6">
            <a:extLst>
              <a:ext uri="{FF2B5EF4-FFF2-40B4-BE49-F238E27FC236}">
                <a16:creationId xmlns:a16="http://schemas.microsoft.com/office/drawing/2014/main" id="{5E348F15-CA31-ADB6-6D42-AC0E032B7F20}"/>
              </a:ext>
            </a:extLst>
          </p:cNvPr>
          <p:cNvSpPr txBox="1"/>
          <p:nvPr/>
        </p:nvSpPr>
        <p:spPr>
          <a:xfrm>
            <a:off x="505376" y="2031333"/>
            <a:ext cx="3609424"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Sensors S1 and S2 detect glass items in the rear end of the conveyor where they have been placed by the robot.</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Sensor S3 scans for glass jut before the glass processing machine</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3" name="Picture 2" descr="A black rectangle with lines on it&#10;&#10;Description automatically generated">
            <a:extLst>
              <a:ext uri="{FF2B5EF4-FFF2-40B4-BE49-F238E27FC236}">
                <a16:creationId xmlns:a16="http://schemas.microsoft.com/office/drawing/2014/main" id="{6B5919F4-DB59-EC6F-8733-61B7D59DF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049" y="1587144"/>
            <a:ext cx="3245017" cy="3352972"/>
          </a:xfrm>
          <a:prstGeom prst="rect">
            <a:avLst/>
          </a:prstGeom>
        </p:spPr>
      </p:pic>
    </p:spTree>
    <p:extLst>
      <p:ext uri="{BB962C8B-B14F-4D97-AF65-F5344CB8AC3E}">
        <p14:creationId xmlns:p14="http://schemas.microsoft.com/office/powerpoint/2010/main" val="48284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C423A-9050-DC12-6420-903844672B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D1E436D-E982-7CFA-AC0C-FECD7BED7550}"/>
              </a:ext>
            </a:extLst>
          </p:cNvPr>
          <p:cNvSpPr txBox="1"/>
          <p:nvPr/>
        </p:nvSpPr>
        <p:spPr>
          <a:xfrm>
            <a:off x="7029628" y="1521222"/>
            <a:ext cx="4479954" cy="3791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When both the sensors, 1 and 2, detect glass, the conveyor is prompted to move forward (for 2s by T44) to clear space for the robotic arm to place more items</a:t>
            </a:r>
          </a:p>
          <a:p>
            <a:pPr>
              <a:lnSpc>
                <a:spcPct val="150000"/>
              </a:lnSpc>
            </a:pPr>
            <a:endParaRPr lang="en-US" dirty="0">
              <a:solidFill>
                <a:schemeClr val="tx2">
                  <a:lumMod val="75000"/>
                  <a:lumOff val="25000"/>
                </a:schemeClr>
              </a:solidFill>
            </a:endParaRPr>
          </a:p>
          <a:p>
            <a:pPr marL="285750" indent="-285750">
              <a:lnSpc>
                <a:spcPct val="150000"/>
              </a:lnSpc>
              <a:buFont typeface="Arial" panose="020B0604020202020204" pitchFamily="34" charset="0"/>
              <a:buChar char="•"/>
            </a:pPr>
            <a:r>
              <a:rPr lang="en-US" dirty="0">
                <a:solidFill>
                  <a:schemeClr val="tx2">
                    <a:lumMod val="75000"/>
                    <a:lumOff val="25000"/>
                  </a:schemeClr>
                </a:solidFill>
              </a:rPr>
              <a:t>If, in addition to glasses occupying the first area, the latter part also detects glass with the help of sensor 3, then KUKA_WAIT is enabled. </a:t>
            </a:r>
            <a:endParaRPr lang="en-150" dirty="0">
              <a:solidFill>
                <a:schemeClr val="tx2">
                  <a:lumMod val="75000"/>
                  <a:lumOff val="25000"/>
                </a:schemeClr>
              </a:solidFill>
            </a:endParaRPr>
          </a:p>
        </p:txBody>
      </p:sp>
      <p:pic>
        <p:nvPicPr>
          <p:cNvPr id="3" name="Picture 2">
            <a:extLst>
              <a:ext uri="{FF2B5EF4-FFF2-40B4-BE49-F238E27FC236}">
                <a16:creationId xmlns:a16="http://schemas.microsoft.com/office/drawing/2014/main" id="{2B709852-1E08-CD3D-CFD9-2CF76193B1C8}"/>
              </a:ext>
            </a:extLst>
          </p:cNvPr>
          <p:cNvPicPr>
            <a:picLocks noChangeAspect="1"/>
          </p:cNvPicPr>
          <p:nvPr/>
        </p:nvPicPr>
        <p:blipFill>
          <a:blip r:embed="rId3"/>
          <a:stretch>
            <a:fillRect/>
          </a:stretch>
        </p:blipFill>
        <p:spPr>
          <a:xfrm>
            <a:off x="0" y="0"/>
            <a:ext cx="6745574" cy="6858000"/>
          </a:xfrm>
          <a:prstGeom prst="rect">
            <a:avLst/>
          </a:prstGeom>
        </p:spPr>
      </p:pic>
    </p:spTree>
    <p:extLst>
      <p:ext uri="{BB962C8B-B14F-4D97-AF65-F5344CB8AC3E}">
        <p14:creationId xmlns:p14="http://schemas.microsoft.com/office/powerpoint/2010/main" val="4108802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E0B56-2395-D967-567F-7031E13CFB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C1C9D99-32BE-B2E0-B523-7B8B9E249060}"/>
              </a:ext>
            </a:extLst>
          </p:cNvPr>
          <p:cNvSpPr>
            <a:spLocks noGrp="1"/>
          </p:cNvSpPr>
          <p:nvPr>
            <p:ph type="title"/>
          </p:nvPr>
        </p:nvSpPr>
        <p:spPr>
          <a:xfrm>
            <a:off x="583197" y="346542"/>
            <a:ext cx="5224216" cy="734100"/>
          </a:xfrm>
        </p:spPr>
        <p:txBody>
          <a:bodyPr>
            <a:normAutofit/>
          </a:bodyPr>
          <a:lstStyle/>
          <a:p>
            <a:r>
              <a:rPr lang="en-US" sz="3200" b="1" dirty="0"/>
              <a:t>Glass Processing </a:t>
            </a:r>
            <a:endParaRPr lang="en-150" sz="4000" b="1" dirty="0"/>
          </a:p>
        </p:txBody>
      </p:sp>
      <p:sp>
        <p:nvSpPr>
          <p:cNvPr id="7" name="TextBox 6">
            <a:extLst>
              <a:ext uri="{FF2B5EF4-FFF2-40B4-BE49-F238E27FC236}">
                <a16:creationId xmlns:a16="http://schemas.microsoft.com/office/drawing/2014/main" id="{6862E778-DCFE-E1BD-CF50-7A0A636F2E5F}"/>
              </a:ext>
            </a:extLst>
          </p:cNvPr>
          <p:cNvSpPr txBox="1"/>
          <p:nvPr/>
        </p:nvSpPr>
        <p:spPr>
          <a:xfrm>
            <a:off x="418984" y="1080642"/>
            <a:ext cx="5224216" cy="54538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Bando Kiko is a Japanese company that develops glass processing machines.</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 typical glass processor handles three principal operations:</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Glass material is cut/scored into the desired shape.</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The excess unwanted parts are separated along the score lines, called ‘Breaking Out’.</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Glass edges are ground and polished for a smooth finish.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 recycling bin has been added to hold the separated unwanted glass parts. Lights indicate how much it has been filled.</a:t>
            </a:r>
          </a:p>
        </p:txBody>
      </p:sp>
      <p:pic>
        <p:nvPicPr>
          <p:cNvPr id="3" name="Picture 2" descr="A black screen with a black rectangle with red and green lights&#10;&#10;Description automatically generated">
            <a:extLst>
              <a:ext uri="{FF2B5EF4-FFF2-40B4-BE49-F238E27FC236}">
                <a16:creationId xmlns:a16="http://schemas.microsoft.com/office/drawing/2014/main" id="{5337AF1D-C918-D3AD-9573-B3E53FC1F2D9}"/>
              </a:ext>
            </a:extLst>
          </p:cNvPr>
          <p:cNvPicPr>
            <a:picLocks noChangeAspect="1"/>
          </p:cNvPicPr>
          <p:nvPr/>
        </p:nvPicPr>
        <p:blipFill>
          <a:blip r:embed="rId3">
            <a:extLst>
              <a:ext uri="{28A0092B-C50C-407E-A947-70E740481C1C}">
                <a14:useLocalDpi xmlns:a14="http://schemas.microsoft.com/office/drawing/2010/main" val="0"/>
              </a:ext>
            </a:extLst>
          </a:blip>
          <a:srcRect l="8228" r="8285"/>
          <a:stretch/>
        </p:blipFill>
        <p:spPr>
          <a:xfrm>
            <a:off x="5937578" y="572564"/>
            <a:ext cx="5835438" cy="5938894"/>
          </a:xfrm>
          <a:prstGeom prst="rect">
            <a:avLst/>
          </a:prstGeom>
        </p:spPr>
      </p:pic>
    </p:spTree>
    <p:extLst>
      <p:ext uri="{BB962C8B-B14F-4D97-AF65-F5344CB8AC3E}">
        <p14:creationId xmlns:p14="http://schemas.microsoft.com/office/powerpoint/2010/main" val="3116605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F9FF0-B5CC-7EC6-4D47-264053A8BE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C9DA5E7-2A4D-BE8C-3BB1-B8B13EE9F893}"/>
              </a:ext>
            </a:extLst>
          </p:cNvPr>
          <p:cNvSpPr txBox="1"/>
          <p:nvPr/>
        </p:nvSpPr>
        <p:spPr>
          <a:xfrm>
            <a:off x="7029629" y="665187"/>
            <a:ext cx="4479954"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 3 detects glass and turns on CAM_VAR, which activates GLASS_TRANSFER, facilitating the transfer of glass items into the processing machine</a:t>
            </a:r>
            <a:endParaRPr lang="en-150" dirty="0">
              <a:solidFill>
                <a:schemeClr val="tx2">
                  <a:lumMod val="75000"/>
                  <a:lumOff val="25000"/>
                </a:schemeClr>
              </a:solidFill>
            </a:endParaRPr>
          </a:p>
        </p:txBody>
      </p:sp>
      <p:pic>
        <p:nvPicPr>
          <p:cNvPr id="4" name="Picture 3">
            <a:extLst>
              <a:ext uri="{FF2B5EF4-FFF2-40B4-BE49-F238E27FC236}">
                <a16:creationId xmlns:a16="http://schemas.microsoft.com/office/drawing/2014/main" id="{26942CE5-5017-0C42-9C65-FDBC211ABC73}"/>
              </a:ext>
            </a:extLst>
          </p:cNvPr>
          <p:cNvPicPr>
            <a:picLocks noChangeAspect="1"/>
          </p:cNvPicPr>
          <p:nvPr/>
        </p:nvPicPr>
        <p:blipFill>
          <a:blip r:embed="rId3"/>
          <a:stretch>
            <a:fillRect/>
          </a:stretch>
        </p:blipFill>
        <p:spPr>
          <a:xfrm>
            <a:off x="0" y="0"/>
            <a:ext cx="6827621" cy="6858000"/>
          </a:xfrm>
          <a:prstGeom prst="rect">
            <a:avLst/>
          </a:prstGeom>
        </p:spPr>
      </p:pic>
      <p:sp>
        <p:nvSpPr>
          <p:cNvPr id="5" name="TextBox 4">
            <a:extLst>
              <a:ext uri="{FF2B5EF4-FFF2-40B4-BE49-F238E27FC236}">
                <a16:creationId xmlns:a16="http://schemas.microsoft.com/office/drawing/2014/main" id="{A5858D62-91E2-7637-00FC-89E418FE8D4A}"/>
              </a:ext>
            </a:extLst>
          </p:cNvPr>
          <p:cNvSpPr txBox="1"/>
          <p:nvPr/>
        </p:nvSpPr>
        <p:spPr>
          <a:xfrm>
            <a:off x="7029629" y="2828002"/>
            <a:ext cx="4479954"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machine is then turned on (BANDO_POWER), which completes a batch in 10s (T51).</a:t>
            </a:r>
            <a:endParaRPr lang="en-150" dirty="0">
              <a:solidFill>
                <a:schemeClr val="tx2">
                  <a:lumMod val="75000"/>
                  <a:lumOff val="25000"/>
                </a:schemeClr>
              </a:solidFill>
            </a:endParaRPr>
          </a:p>
        </p:txBody>
      </p:sp>
      <p:sp>
        <p:nvSpPr>
          <p:cNvPr id="7" name="TextBox 6">
            <a:extLst>
              <a:ext uri="{FF2B5EF4-FFF2-40B4-BE49-F238E27FC236}">
                <a16:creationId xmlns:a16="http://schemas.microsoft.com/office/drawing/2014/main" id="{64B20CF6-4447-C884-2072-ABC03AE715ED}"/>
              </a:ext>
            </a:extLst>
          </p:cNvPr>
          <p:cNvSpPr txBox="1"/>
          <p:nvPr/>
        </p:nvSpPr>
        <p:spPr>
          <a:xfrm>
            <a:off x="7029629" y="4308439"/>
            <a:ext cx="4479954"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Sensors at each stage, CUT, SEPARATE, and RODAJ, trigger the respective operations for certain amount of time.</a:t>
            </a:r>
            <a:endParaRPr lang="en-150" dirty="0">
              <a:solidFill>
                <a:schemeClr val="tx2">
                  <a:lumMod val="75000"/>
                  <a:lumOff val="25000"/>
                </a:schemeClr>
              </a:solidFill>
            </a:endParaRPr>
          </a:p>
        </p:txBody>
      </p:sp>
    </p:spTree>
    <p:extLst>
      <p:ext uri="{BB962C8B-B14F-4D97-AF65-F5344CB8AC3E}">
        <p14:creationId xmlns:p14="http://schemas.microsoft.com/office/powerpoint/2010/main" val="405340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03C8A-8147-D524-2AC3-881EC32AA05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F1C7BE7-8243-05D8-C150-41FCFD34F05A}"/>
              </a:ext>
            </a:extLst>
          </p:cNvPr>
          <p:cNvSpPr txBox="1"/>
          <p:nvPr/>
        </p:nvSpPr>
        <p:spPr>
          <a:xfrm>
            <a:off x="7029629" y="665187"/>
            <a:ext cx="4479954" cy="25453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When the final grinding operation is done (T54), items are ready to be leave the machine, a counter (CTU2) counts maximum 3 items per batch before they’re unloaded via </a:t>
            </a:r>
            <a:r>
              <a:rPr lang="en-US" dirty="0" err="1">
                <a:solidFill>
                  <a:schemeClr val="tx2">
                    <a:lumMod val="75000"/>
                    <a:lumOff val="25000"/>
                  </a:schemeClr>
                </a:solidFill>
              </a:rPr>
              <a:t>CONV_Of_BANDO</a:t>
            </a:r>
            <a:r>
              <a:rPr lang="en-US" dirty="0">
                <a:solidFill>
                  <a:schemeClr val="tx2">
                    <a:lumMod val="75000"/>
                    <a:lumOff val="25000"/>
                  </a:schemeClr>
                </a:solidFill>
              </a:rPr>
              <a:t>, which is latched for 3s (T55)</a:t>
            </a:r>
            <a:endParaRPr lang="en-150" dirty="0">
              <a:solidFill>
                <a:schemeClr val="tx2">
                  <a:lumMod val="75000"/>
                  <a:lumOff val="25000"/>
                </a:schemeClr>
              </a:solidFill>
            </a:endParaRPr>
          </a:p>
        </p:txBody>
      </p:sp>
      <p:sp>
        <p:nvSpPr>
          <p:cNvPr id="7" name="TextBox 6">
            <a:extLst>
              <a:ext uri="{FF2B5EF4-FFF2-40B4-BE49-F238E27FC236}">
                <a16:creationId xmlns:a16="http://schemas.microsoft.com/office/drawing/2014/main" id="{DBC98E92-CFD7-AEF4-1043-AC68592E3750}"/>
              </a:ext>
            </a:extLst>
          </p:cNvPr>
          <p:cNvSpPr txBox="1"/>
          <p:nvPr/>
        </p:nvSpPr>
        <p:spPr>
          <a:xfrm>
            <a:off x="7029629" y="4308439"/>
            <a:ext cx="4479954"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On the other hand, when the process of glass separation is done (T53), RECYCLE is activated which discards the unwanted pieces during 5s (T56)</a:t>
            </a:r>
            <a:endParaRPr lang="en-150" dirty="0">
              <a:solidFill>
                <a:schemeClr val="tx2">
                  <a:lumMod val="75000"/>
                  <a:lumOff val="25000"/>
                </a:schemeClr>
              </a:solidFill>
            </a:endParaRPr>
          </a:p>
        </p:txBody>
      </p:sp>
      <p:pic>
        <p:nvPicPr>
          <p:cNvPr id="3" name="Picture 2">
            <a:extLst>
              <a:ext uri="{FF2B5EF4-FFF2-40B4-BE49-F238E27FC236}">
                <a16:creationId xmlns:a16="http://schemas.microsoft.com/office/drawing/2014/main" id="{F782EF7B-C79F-76FA-E2C5-B7CD11C29B1C}"/>
              </a:ext>
            </a:extLst>
          </p:cNvPr>
          <p:cNvPicPr>
            <a:picLocks noChangeAspect="1"/>
          </p:cNvPicPr>
          <p:nvPr/>
        </p:nvPicPr>
        <p:blipFill>
          <a:blip r:embed="rId3"/>
          <a:stretch>
            <a:fillRect/>
          </a:stretch>
        </p:blipFill>
        <p:spPr>
          <a:xfrm>
            <a:off x="0" y="291830"/>
            <a:ext cx="6880432" cy="6274340"/>
          </a:xfrm>
          <a:prstGeom prst="rect">
            <a:avLst/>
          </a:prstGeom>
        </p:spPr>
      </p:pic>
    </p:spTree>
    <p:extLst>
      <p:ext uri="{BB962C8B-B14F-4D97-AF65-F5344CB8AC3E}">
        <p14:creationId xmlns:p14="http://schemas.microsoft.com/office/powerpoint/2010/main" val="3256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C2736-598E-A3AD-1DE0-259C1A30BD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AB3A08-6FFB-7BA5-1AD6-AE0E8F3214EF}"/>
              </a:ext>
            </a:extLst>
          </p:cNvPr>
          <p:cNvPicPr>
            <a:picLocks noChangeAspect="1"/>
          </p:cNvPicPr>
          <p:nvPr/>
        </p:nvPicPr>
        <p:blipFill>
          <a:blip r:embed="rId3"/>
          <a:stretch>
            <a:fillRect/>
          </a:stretch>
        </p:blipFill>
        <p:spPr>
          <a:xfrm>
            <a:off x="1757465" y="5026192"/>
            <a:ext cx="7752944" cy="1739395"/>
          </a:xfrm>
          <a:prstGeom prst="rect">
            <a:avLst/>
          </a:prstGeom>
        </p:spPr>
      </p:pic>
      <p:sp>
        <p:nvSpPr>
          <p:cNvPr id="6" name="TextBox 5">
            <a:extLst>
              <a:ext uri="{FF2B5EF4-FFF2-40B4-BE49-F238E27FC236}">
                <a16:creationId xmlns:a16="http://schemas.microsoft.com/office/drawing/2014/main" id="{62564D92-64ED-C91F-99C2-5D70E66FEC6E}"/>
              </a:ext>
            </a:extLst>
          </p:cNvPr>
          <p:cNvSpPr txBox="1"/>
          <p:nvPr/>
        </p:nvSpPr>
        <p:spPr>
          <a:xfrm>
            <a:off x="560962" y="4114370"/>
            <a:ext cx="11070076" cy="8833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recycling bin has three lights of green, yellow and red on it, each of which activated by weight sensors indicate how full it has gotten, and thus suggesting the urgency of the bin to get emptied.</a:t>
            </a:r>
            <a:endParaRPr lang="en-150" dirty="0">
              <a:solidFill>
                <a:schemeClr val="tx2">
                  <a:lumMod val="75000"/>
                  <a:lumOff val="25000"/>
                </a:schemeClr>
              </a:solidFill>
            </a:endParaRPr>
          </a:p>
        </p:txBody>
      </p:sp>
      <p:pic>
        <p:nvPicPr>
          <p:cNvPr id="8" name="Picture 7">
            <a:extLst>
              <a:ext uri="{FF2B5EF4-FFF2-40B4-BE49-F238E27FC236}">
                <a16:creationId xmlns:a16="http://schemas.microsoft.com/office/drawing/2014/main" id="{11C5470E-FA7F-644A-107B-EE6D4A4083D8}"/>
              </a:ext>
            </a:extLst>
          </p:cNvPr>
          <p:cNvPicPr>
            <a:picLocks noChangeAspect="1"/>
          </p:cNvPicPr>
          <p:nvPr/>
        </p:nvPicPr>
        <p:blipFill>
          <a:blip r:embed="rId4"/>
          <a:stretch>
            <a:fillRect/>
          </a:stretch>
        </p:blipFill>
        <p:spPr>
          <a:xfrm>
            <a:off x="1757465" y="2008145"/>
            <a:ext cx="8038902" cy="2116248"/>
          </a:xfrm>
          <a:prstGeom prst="rect">
            <a:avLst/>
          </a:prstGeom>
        </p:spPr>
      </p:pic>
      <p:sp>
        <p:nvSpPr>
          <p:cNvPr id="9" name="TextBox 8">
            <a:extLst>
              <a:ext uri="{FF2B5EF4-FFF2-40B4-BE49-F238E27FC236}">
                <a16:creationId xmlns:a16="http://schemas.microsoft.com/office/drawing/2014/main" id="{C0CEB3BD-5859-0194-6D50-262FF559792C}"/>
              </a:ext>
            </a:extLst>
          </p:cNvPr>
          <p:cNvSpPr txBox="1"/>
          <p:nvPr/>
        </p:nvSpPr>
        <p:spPr>
          <a:xfrm>
            <a:off x="1797995" y="265326"/>
            <a:ext cx="8596009"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lights on the processing machine, mimic the lights on the glass tray section. </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Red indicates that the machine is active</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Yellow indicates work being done</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Green shows the current batch has been processed</a:t>
            </a:r>
            <a:endParaRPr lang="en-150" dirty="0">
              <a:solidFill>
                <a:schemeClr val="tx2">
                  <a:lumMod val="75000"/>
                  <a:lumOff val="25000"/>
                </a:schemeClr>
              </a:solidFill>
            </a:endParaRPr>
          </a:p>
        </p:txBody>
      </p:sp>
    </p:spTree>
    <p:extLst>
      <p:ext uri="{BB962C8B-B14F-4D97-AF65-F5344CB8AC3E}">
        <p14:creationId xmlns:p14="http://schemas.microsoft.com/office/powerpoint/2010/main" val="2783512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chine in a factory&#10;&#10;Description automatically generated">
            <a:extLst>
              <a:ext uri="{FF2B5EF4-FFF2-40B4-BE49-F238E27FC236}">
                <a16:creationId xmlns:a16="http://schemas.microsoft.com/office/drawing/2014/main" id="{415CCF53-7579-D44C-F82E-539DD8F76476}"/>
              </a:ext>
            </a:extLst>
          </p:cNvPr>
          <p:cNvPicPr>
            <a:picLocks noGrp="1" noRot="1" noChangeAspect="1" noMove="1" noResize="1" noEditPoints="1" noAdjustHandles="1" noChangeArrowheads="1" noChangeShapeType="1" noCrop="1"/>
          </p:cNvPicPr>
          <p:nvPr/>
        </p:nvPicPr>
        <p:blipFill>
          <a:blip r:embed="rId3">
            <a:alphaModFix amt="5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017" r="10983"/>
          <a:stretch/>
        </p:blipFill>
        <p:spPr>
          <a:xfrm>
            <a:off x="1" y="0"/>
            <a:ext cx="12192000" cy="6858000"/>
          </a:xfrm>
          <a:prstGeom prst="rect">
            <a:avLst/>
          </a:prstGeom>
        </p:spPr>
      </p:pic>
      <p:sp>
        <p:nvSpPr>
          <p:cNvPr id="6" name="TextBox 5">
            <a:extLst>
              <a:ext uri="{FF2B5EF4-FFF2-40B4-BE49-F238E27FC236}">
                <a16:creationId xmlns:a16="http://schemas.microsoft.com/office/drawing/2014/main" id="{FB3FCE41-1C32-8723-6242-F9A8DD3CE48C}"/>
              </a:ext>
            </a:extLst>
          </p:cNvPr>
          <p:cNvSpPr txBox="1"/>
          <p:nvPr/>
        </p:nvSpPr>
        <p:spPr>
          <a:xfrm>
            <a:off x="1942290" y="2752928"/>
            <a:ext cx="8307421" cy="1323439"/>
          </a:xfrm>
          <a:prstGeom prst="rect">
            <a:avLst/>
          </a:prstGeom>
          <a:noFill/>
        </p:spPr>
        <p:txBody>
          <a:bodyPr wrap="square" rtlCol="0">
            <a:spAutoFit/>
          </a:bodyPr>
          <a:lstStyle/>
          <a:p>
            <a:pPr algn="ctr"/>
            <a:r>
              <a:rPr lang="en-US" sz="4000" b="1" dirty="0">
                <a:solidFill>
                  <a:schemeClr val="tx1">
                    <a:lumMod val="85000"/>
                    <a:lumOff val="15000"/>
                  </a:schemeClr>
                </a:solidFill>
                <a:latin typeface="+mj-lt"/>
              </a:rPr>
              <a:t>Automated Industrial Glass Processing System</a:t>
            </a:r>
            <a:endParaRPr lang="en-150" sz="4000" b="1" dirty="0">
              <a:solidFill>
                <a:schemeClr val="tx1">
                  <a:lumMod val="85000"/>
                  <a:lumOff val="15000"/>
                </a:schemeClr>
              </a:solidFill>
              <a:latin typeface="+mj-lt"/>
            </a:endParaRPr>
          </a:p>
        </p:txBody>
      </p:sp>
    </p:spTree>
    <p:extLst>
      <p:ext uri="{BB962C8B-B14F-4D97-AF65-F5344CB8AC3E}">
        <p14:creationId xmlns:p14="http://schemas.microsoft.com/office/powerpoint/2010/main" val="112582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B6D9C-9CFF-2B2F-F2F8-646F110388A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67BD536-AB6A-61F1-FF06-8FC93E6E4144}"/>
              </a:ext>
            </a:extLst>
          </p:cNvPr>
          <p:cNvSpPr>
            <a:spLocks noGrp="1"/>
          </p:cNvSpPr>
          <p:nvPr>
            <p:ph type="title"/>
          </p:nvPr>
        </p:nvSpPr>
        <p:spPr>
          <a:xfrm>
            <a:off x="583197" y="879134"/>
            <a:ext cx="5224216" cy="734100"/>
          </a:xfrm>
        </p:spPr>
        <p:txBody>
          <a:bodyPr>
            <a:normAutofit fontScale="90000"/>
          </a:bodyPr>
          <a:lstStyle/>
          <a:p>
            <a:r>
              <a:rPr lang="en-US" sz="3200" b="1" dirty="0"/>
              <a:t>Final steps following processing</a:t>
            </a:r>
            <a:endParaRPr lang="en-150" sz="4000" b="1" dirty="0"/>
          </a:p>
        </p:txBody>
      </p:sp>
      <p:sp>
        <p:nvSpPr>
          <p:cNvPr id="7" name="TextBox 6">
            <a:extLst>
              <a:ext uri="{FF2B5EF4-FFF2-40B4-BE49-F238E27FC236}">
                <a16:creationId xmlns:a16="http://schemas.microsoft.com/office/drawing/2014/main" id="{5DB25E1F-8E79-24ED-E3E9-112426C49B79}"/>
              </a:ext>
            </a:extLst>
          </p:cNvPr>
          <p:cNvSpPr txBox="1"/>
          <p:nvPr/>
        </p:nvSpPr>
        <p:spPr>
          <a:xfrm>
            <a:off x="727491" y="1819944"/>
            <a:ext cx="5224216" cy="3791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Right after the glasses have been processed, a conveyor transfers them to a cleaning cabin to wash off all the residue.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The conveyor slows down to facilitate gentle transfer</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Afterwards the final conveyor presents the completely processed glass ready to be taken.</a:t>
            </a:r>
          </a:p>
          <a:p>
            <a:pPr marL="285750" indent="-285750">
              <a:lnSpc>
                <a:spcPct val="150000"/>
              </a:lnSpc>
              <a:buFont typeface="Arial" panose="020B0604020202020204" pitchFamily="34" charset="0"/>
              <a:buChar char="•"/>
            </a:pPr>
            <a:r>
              <a:rPr lang="en-US" dirty="0">
                <a:solidFill>
                  <a:schemeClr val="tx2">
                    <a:lumMod val="75000"/>
                    <a:lumOff val="25000"/>
                  </a:schemeClr>
                </a:solidFill>
              </a:rPr>
              <a:t>With the help of a sensor and some lights and a siren, urgency is indicated </a:t>
            </a:r>
          </a:p>
        </p:txBody>
      </p:sp>
      <p:pic>
        <p:nvPicPr>
          <p:cNvPr id="3" name="Picture 2" descr="A black rectangular object with white lines&#10;&#10;Description automatically generated">
            <a:extLst>
              <a:ext uri="{FF2B5EF4-FFF2-40B4-BE49-F238E27FC236}">
                <a16:creationId xmlns:a16="http://schemas.microsoft.com/office/drawing/2014/main" id="{8DB05F61-3C11-F8B4-C527-30350AACA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13234"/>
            <a:ext cx="5406661" cy="3231508"/>
          </a:xfrm>
          <a:prstGeom prst="rect">
            <a:avLst/>
          </a:prstGeom>
        </p:spPr>
      </p:pic>
    </p:spTree>
    <p:extLst>
      <p:ext uri="{BB962C8B-B14F-4D97-AF65-F5344CB8AC3E}">
        <p14:creationId xmlns:p14="http://schemas.microsoft.com/office/powerpoint/2010/main" val="35542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DE0A-9829-3648-35EC-AAD295218C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6AF988-8183-2F40-1EEF-9605AC4C5E7B}"/>
              </a:ext>
            </a:extLst>
          </p:cNvPr>
          <p:cNvPicPr>
            <a:picLocks noChangeAspect="1"/>
          </p:cNvPicPr>
          <p:nvPr/>
        </p:nvPicPr>
        <p:blipFill>
          <a:blip r:embed="rId3"/>
          <a:stretch>
            <a:fillRect/>
          </a:stretch>
        </p:blipFill>
        <p:spPr>
          <a:xfrm>
            <a:off x="0" y="643369"/>
            <a:ext cx="7976681" cy="5571262"/>
          </a:xfrm>
          <a:prstGeom prst="rect">
            <a:avLst/>
          </a:prstGeom>
        </p:spPr>
      </p:pic>
      <p:sp>
        <p:nvSpPr>
          <p:cNvPr id="9" name="TextBox 8">
            <a:extLst>
              <a:ext uri="{FF2B5EF4-FFF2-40B4-BE49-F238E27FC236}">
                <a16:creationId xmlns:a16="http://schemas.microsoft.com/office/drawing/2014/main" id="{87E9EB13-94D1-5085-B550-BD4576FCA1D8}"/>
              </a:ext>
            </a:extLst>
          </p:cNvPr>
          <p:cNvSpPr txBox="1"/>
          <p:nvPr/>
        </p:nvSpPr>
        <p:spPr>
          <a:xfrm>
            <a:off x="7639455" y="1208909"/>
            <a:ext cx="4552545" cy="46228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By default, the conveyor right after the processing machine moves fast to keep up with the machine</a:t>
            </a:r>
          </a:p>
          <a:p>
            <a:pPr marL="285750" indent="-285750">
              <a:lnSpc>
                <a:spcPct val="150000"/>
              </a:lnSpc>
              <a:buFont typeface="Arial" panose="020B0604020202020204" pitchFamily="34" charset="0"/>
              <a:buChar char="•"/>
            </a:pPr>
            <a:r>
              <a:rPr lang="en-US" dirty="0">
                <a:solidFill>
                  <a:schemeClr val="tx2">
                    <a:lumMod val="75000"/>
                    <a:lumOff val="25000"/>
                  </a:schemeClr>
                </a:solidFill>
              </a:rPr>
              <a:t>But when sensor 4 right before the cleaning section detects a glass, the conveyor is commanded to move slowly so as to drop them in gently, within 5s (T57).</a:t>
            </a:r>
          </a:p>
          <a:p>
            <a:pPr marL="285750" indent="-285750">
              <a:lnSpc>
                <a:spcPct val="150000"/>
              </a:lnSpc>
              <a:buFont typeface="Arial" panose="020B0604020202020204" pitchFamily="34" charset="0"/>
              <a:buChar char="•"/>
            </a:pPr>
            <a:r>
              <a:rPr lang="en-US" dirty="0">
                <a:solidFill>
                  <a:schemeClr val="tx2">
                    <a:lumMod val="75000"/>
                    <a:lumOff val="25000"/>
                  </a:schemeClr>
                </a:solidFill>
              </a:rPr>
              <a:t>Conveyor defaults to fast motion as soon as (F_TRIG2) sensor stops detecting any glass (M30)</a:t>
            </a:r>
            <a:endParaRPr lang="en-150" dirty="0">
              <a:solidFill>
                <a:schemeClr val="tx2">
                  <a:lumMod val="75000"/>
                  <a:lumOff val="25000"/>
                </a:schemeClr>
              </a:solidFill>
            </a:endParaRPr>
          </a:p>
        </p:txBody>
      </p:sp>
    </p:spTree>
    <p:extLst>
      <p:ext uri="{BB962C8B-B14F-4D97-AF65-F5344CB8AC3E}">
        <p14:creationId xmlns:p14="http://schemas.microsoft.com/office/powerpoint/2010/main" val="263954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C65C-E8A8-9955-4258-57020F5730C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3D8967C-2753-6B2B-2FEA-93839AAAACA7}"/>
              </a:ext>
            </a:extLst>
          </p:cNvPr>
          <p:cNvPicPr>
            <a:picLocks noChangeAspect="1"/>
          </p:cNvPicPr>
          <p:nvPr/>
        </p:nvPicPr>
        <p:blipFill>
          <a:blip r:embed="rId3"/>
          <a:stretch>
            <a:fillRect/>
          </a:stretch>
        </p:blipFill>
        <p:spPr>
          <a:xfrm>
            <a:off x="766133" y="1595062"/>
            <a:ext cx="10118714" cy="4213050"/>
          </a:xfrm>
          <a:prstGeom prst="rect">
            <a:avLst/>
          </a:prstGeom>
        </p:spPr>
      </p:pic>
      <p:sp>
        <p:nvSpPr>
          <p:cNvPr id="9" name="TextBox 8">
            <a:extLst>
              <a:ext uri="{FF2B5EF4-FFF2-40B4-BE49-F238E27FC236}">
                <a16:creationId xmlns:a16="http://schemas.microsoft.com/office/drawing/2014/main" id="{49FCA68C-A07B-1138-4621-0BF20CA1A566}"/>
              </a:ext>
            </a:extLst>
          </p:cNvPr>
          <p:cNvSpPr txBox="1"/>
          <p:nvPr/>
        </p:nvSpPr>
        <p:spPr>
          <a:xfrm>
            <a:off x="486382" y="296180"/>
            <a:ext cx="11374877"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 4 also serves to keep track of the number of glass items sent to be cleaned and those that are in wait.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At any moment 5 items inside the cleaner is the limit. When there are more inside then outside, then caution is advised by 3 lights turned in succession for 1s each.</a:t>
            </a:r>
          </a:p>
        </p:txBody>
      </p:sp>
      <p:pic>
        <p:nvPicPr>
          <p:cNvPr id="8" name="Picture 7">
            <a:extLst>
              <a:ext uri="{FF2B5EF4-FFF2-40B4-BE49-F238E27FC236}">
                <a16:creationId xmlns:a16="http://schemas.microsoft.com/office/drawing/2014/main" id="{23984698-CDA8-BB96-C680-4D4DF6ACA098}"/>
              </a:ext>
            </a:extLst>
          </p:cNvPr>
          <p:cNvPicPr>
            <a:picLocks noChangeAspect="1"/>
          </p:cNvPicPr>
          <p:nvPr/>
        </p:nvPicPr>
        <p:blipFill>
          <a:blip r:embed="rId4"/>
          <a:stretch>
            <a:fillRect/>
          </a:stretch>
        </p:blipFill>
        <p:spPr>
          <a:xfrm>
            <a:off x="801693" y="5808112"/>
            <a:ext cx="7194821" cy="1049888"/>
          </a:xfrm>
          <a:prstGeom prst="rect">
            <a:avLst/>
          </a:prstGeom>
        </p:spPr>
      </p:pic>
    </p:spTree>
    <p:extLst>
      <p:ext uri="{BB962C8B-B14F-4D97-AF65-F5344CB8AC3E}">
        <p14:creationId xmlns:p14="http://schemas.microsoft.com/office/powerpoint/2010/main" val="255318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6184-9567-CBD8-E33F-1CA30A0C47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E1D50E-ADD8-3F3D-4F72-48FB1CDEBFE7}"/>
              </a:ext>
            </a:extLst>
          </p:cNvPr>
          <p:cNvPicPr>
            <a:picLocks noChangeAspect="1"/>
          </p:cNvPicPr>
          <p:nvPr/>
        </p:nvPicPr>
        <p:blipFill>
          <a:blip r:embed="rId3"/>
          <a:stretch>
            <a:fillRect/>
          </a:stretch>
        </p:blipFill>
        <p:spPr>
          <a:xfrm>
            <a:off x="84912" y="335364"/>
            <a:ext cx="9610222" cy="6332706"/>
          </a:xfrm>
          <a:prstGeom prst="rect">
            <a:avLst/>
          </a:prstGeom>
        </p:spPr>
      </p:pic>
      <p:sp>
        <p:nvSpPr>
          <p:cNvPr id="9" name="TextBox 8">
            <a:extLst>
              <a:ext uri="{FF2B5EF4-FFF2-40B4-BE49-F238E27FC236}">
                <a16:creationId xmlns:a16="http://schemas.microsoft.com/office/drawing/2014/main" id="{6A587456-26DF-E7AE-349B-BD7EB5D88F6B}"/>
              </a:ext>
            </a:extLst>
          </p:cNvPr>
          <p:cNvSpPr txBox="1"/>
          <p:nvPr/>
        </p:nvSpPr>
        <p:spPr>
          <a:xfrm>
            <a:off x="5671227" y="271894"/>
            <a:ext cx="6361890" cy="3791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Conveyor taking items into the cleaning machine also enables the conveyor taking them out, until sensor 5 located at the end of the conveyor detects glasses and to prevent them from falling down prompts the completely processed glasses to be taken away.</a:t>
            </a:r>
          </a:p>
          <a:p>
            <a:pPr marL="285750" indent="-285750">
              <a:lnSpc>
                <a:spcPct val="150000"/>
              </a:lnSpc>
              <a:buFont typeface="Arial" panose="020B0604020202020204" pitchFamily="34" charset="0"/>
              <a:buChar char="•"/>
            </a:pPr>
            <a:r>
              <a:rPr lang="en-US" dirty="0">
                <a:solidFill>
                  <a:schemeClr val="tx2">
                    <a:lumMod val="75000"/>
                    <a:lumOff val="25000"/>
                  </a:schemeClr>
                </a:solidFill>
              </a:rPr>
              <a:t>When sensor 5 detects glass:</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For 3 seconds (T62) green light is turned on.</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After 5s (T63), green light starts flashing.</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After 10s (T64), red light turns on and a siren is sounded</a:t>
            </a:r>
          </a:p>
        </p:txBody>
      </p:sp>
    </p:spTree>
    <p:extLst>
      <p:ext uri="{BB962C8B-B14F-4D97-AF65-F5344CB8AC3E}">
        <p14:creationId xmlns:p14="http://schemas.microsoft.com/office/powerpoint/2010/main" val="227343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97AD09-2B37-F2B1-C219-F16F319C8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088474"/>
            <a:ext cx="7200000" cy="5404401"/>
          </a:xfrm>
          <a:prstGeom prst="rect">
            <a:avLst/>
          </a:prstGeom>
        </p:spPr>
      </p:pic>
      <p:sp>
        <p:nvSpPr>
          <p:cNvPr id="4" name="Title 1">
            <a:extLst>
              <a:ext uri="{FF2B5EF4-FFF2-40B4-BE49-F238E27FC236}">
                <a16:creationId xmlns:a16="http://schemas.microsoft.com/office/drawing/2014/main" id="{2B82F883-32F1-345E-09AE-D4CB88FD8A0D}"/>
              </a:ext>
            </a:extLst>
          </p:cNvPr>
          <p:cNvSpPr>
            <a:spLocks noGrp="1"/>
          </p:cNvSpPr>
          <p:nvPr>
            <p:ph type="title"/>
          </p:nvPr>
        </p:nvSpPr>
        <p:spPr>
          <a:xfrm>
            <a:off x="838200" y="365125"/>
            <a:ext cx="10515600" cy="1325563"/>
          </a:xfrm>
        </p:spPr>
        <p:txBody>
          <a:bodyPr/>
          <a:lstStyle/>
          <a:p>
            <a:r>
              <a:rPr lang="en-US" sz="3600" b="1"/>
              <a:t>Human Machine Interface (HMI)</a:t>
            </a:r>
            <a:endParaRPr lang="en-150" b="1" dirty="0"/>
          </a:p>
        </p:txBody>
      </p:sp>
      <p:sp>
        <p:nvSpPr>
          <p:cNvPr id="2" name="TextBox 1">
            <a:extLst>
              <a:ext uri="{FF2B5EF4-FFF2-40B4-BE49-F238E27FC236}">
                <a16:creationId xmlns:a16="http://schemas.microsoft.com/office/drawing/2014/main" id="{3C0E2B48-E856-A47D-51A8-A3D83B627471}"/>
              </a:ext>
            </a:extLst>
          </p:cNvPr>
          <p:cNvSpPr txBox="1"/>
          <p:nvPr/>
        </p:nvSpPr>
        <p:spPr>
          <a:xfrm>
            <a:off x="1285672" y="1307857"/>
            <a:ext cx="10068128" cy="8833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HMI module consists of 5 separate pages each representing the sections discussed above</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The main page begins the whole process</a:t>
            </a:r>
          </a:p>
        </p:txBody>
      </p:sp>
    </p:spTree>
    <p:extLst>
      <p:ext uri="{BB962C8B-B14F-4D97-AF65-F5344CB8AC3E}">
        <p14:creationId xmlns:p14="http://schemas.microsoft.com/office/powerpoint/2010/main" val="798479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83209-854D-D764-D7AA-67004F758366}"/>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31E015F8-C082-454E-7ACE-EA94D524C029}"/>
              </a:ext>
            </a:extLst>
          </p:cNvPr>
          <p:cNvPicPr>
            <a:picLocks noChangeAspect="1"/>
          </p:cNvPicPr>
          <p:nvPr/>
        </p:nvPicPr>
        <p:blipFill>
          <a:blip r:embed="rId3">
            <a:extLst>
              <a:ext uri="{28A0092B-C50C-407E-A947-70E740481C1C}">
                <a14:useLocalDpi xmlns:a14="http://schemas.microsoft.com/office/drawing/2010/main" val="0"/>
              </a:ext>
            </a:extLst>
          </a:blip>
          <a:srcRect t="12853"/>
          <a:stretch/>
        </p:blipFill>
        <p:spPr>
          <a:xfrm>
            <a:off x="2496000" y="1690688"/>
            <a:ext cx="7200000" cy="4725108"/>
          </a:xfrm>
          <a:prstGeom prst="rect">
            <a:avLst/>
          </a:prstGeom>
        </p:spPr>
      </p:pic>
      <p:sp>
        <p:nvSpPr>
          <p:cNvPr id="4" name="Title 1">
            <a:extLst>
              <a:ext uri="{FF2B5EF4-FFF2-40B4-BE49-F238E27FC236}">
                <a16:creationId xmlns:a16="http://schemas.microsoft.com/office/drawing/2014/main" id="{C976682F-845E-2B08-6B98-6BC30205EC68}"/>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D42E91E7-1C6B-78EB-24CD-30A32B436C76}"/>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Glass Handling Page</a:t>
            </a:r>
          </a:p>
        </p:txBody>
      </p:sp>
    </p:spTree>
    <p:extLst>
      <p:ext uri="{BB962C8B-B14F-4D97-AF65-F5344CB8AC3E}">
        <p14:creationId xmlns:p14="http://schemas.microsoft.com/office/powerpoint/2010/main" val="98937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38091-34EB-ABE4-5BD4-4075010D1CC4}"/>
            </a:ext>
          </a:extLst>
        </p:cNvPr>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0B73FC14-EFF4-372E-2D7C-CB400A8E63EF}"/>
              </a:ext>
            </a:extLst>
          </p:cNvPr>
          <p:cNvPicPr>
            <a:picLocks noChangeAspect="1"/>
          </p:cNvPicPr>
          <p:nvPr/>
        </p:nvPicPr>
        <p:blipFill>
          <a:blip r:embed="rId3">
            <a:extLst>
              <a:ext uri="{28A0092B-C50C-407E-A947-70E740481C1C}">
                <a14:useLocalDpi xmlns:a14="http://schemas.microsoft.com/office/drawing/2010/main" val="0"/>
              </a:ext>
            </a:extLst>
          </a:blip>
          <a:srcRect l="461" t="16028" r="-1"/>
          <a:stretch/>
        </p:blipFill>
        <p:spPr>
          <a:xfrm>
            <a:off x="2529190" y="1843836"/>
            <a:ext cx="7166809" cy="4533236"/>
          </a:xfrm>
          <a:prstGeom prst="rect">
            <a:avLst/>
          </a:prstGeom>
        </p:spPr>
      </p:pic>
      <p:sp>
        <p:nvSpPr>
          <p:cNvPr id="4" name="Title 1">
            <a:extLst>
              <a:ext uri="{FF2B5EF4-FFF2-40B4-BE49-F238E27FC236}">
                <a16:creationId xmlns:a16="http://schemas.microsoft.com/office/drawing/2014/main" id="{9DF2CC10-6C37-D564-ECFF-D6E6F1D4D0A4}"/>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9EAF2764-4CB6-4842-68D3-B53A7A996EBD}"/>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Transferring glass items to glass processor</a:t>
            </a:r>
          </a:p>
        </p:txBody>
      </p:sp>
    </p:spTree>
    <p:extLst>
      <p:ext uri="{BB962C8B-B14F-4D97-AF65-F5344CB8AC3E}">
        <p14:creationId xmlns:p14="http://schemas.microsoft.com/office/powerpoint/2010/main" val="281537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3D3D-8DAE-5099-E945-179E2C00A5A5}"/>
            </a:ext>
          </a:extLst>
        </p:cNvPr>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42D59957-87DD-6542-594D-5EBC4AB71CA0}"/>
              </a:ext>
            </a:extLst>
          </p:cNvPr>
          <p:cNvPicPr>
            <a:picLocks noChangeAspect="1"/>
          </p:cNvPicPr>
          <p:nvPr/>
        </p:nvPicPr>
        <p:blipFill>
          <a:blip r:embed="rId3">
            <a:extLst>
              <a:ext uri="{28A0092B-C50C-407E-A947-70E740481C1C}">
                <a14:useLocalDpi xmlns:a14="http://schemas.microsoft.com/office/drawing/2010/main" val="0"/>
              </a:ext>
            </a:extLst>
          </a:blip>
          <a:srcRect t="11773"/>
          <a:stretch/>
        </p:blipFill>
        <p:spPr>
          <a:xfrm>
            <a:off x="2496000" y="1690688"/>
            <a:ext cx="7200000" cy="4778539"/>
          </a:xfrm>
          <a:prstGeom prst="rect">
            <a:avLst/>
          </a:prstGeom>
        </p:spPr>
      </p:pic>
      <p:sp>
        <p:nvSpPr>
          <p:cNvPr id="4" name="Title 1">
            <a:extLst>
              <a:ext uri="{FF2B5EF4-FFF2-40B4-BE49-F238E27FC236}">
                <a16:creationId xmlns:a16="http://schemas.microsoft.com/office/drawing/2014/main" id="{07D0EE2D-326E-5CE6-20C2-40C1B7783EB6}"/>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77B12C9F-08FE-8DE7-C94A-C62843BEC5D3}"/>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Glass Processor</a:t>
            </a:r>
          </a:p>
        </p:txBody>
      </p:sp>
    </p:spTree>
    <p:extLst>
      <p:ext uri="{BB962C8B-B14F-4D97-AF65-F5344CB8AC3E}">
        <p14:creationId xmlns:p14="http://schemas.microsoft.com/office/powerpoint/2010/main" val="183514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0503-4860-2784-9A42-A947BC5F205E}"/>
            </a:ext>
          </a:extLst>
        </p:cNvPr>
        <p:cNvGrpSpPr/>
        <p:nvPr/>
      </p:nvGrpSpPr>
      <p:grpSpPr>
        <a:xfrm>
          <a:off x="0" y="0"/>
          <a:ext cx="0" cy="0"/>
          <a:chOff x="0" y="0"/>
          <a:chExt cx="0" cy="0"/>
        </a:xfrm>
      </p:grpSpPr>
      <p:pic>
        <p:nvPicPr>
          <p:cNvPr id="6" name="Picture 5" descr="A screenshot of a cleaning service&#10;&#10;Description automatically generated">
            <a:extLst>
              <a:ext uri="{FF2B5EF4-FFF2-40B4-BE49-F238E27FC236}">
                <a16:creationId xmlns:a16="http://schemas.microsoft.com/office/drawing/2014/main" id="{ED6D7AEA-A3E4-0B1D-394D-EED0F2F6BFC0}"/>
              </a:ext>
            </a:extLst>
          </p:cNvPr>
          <p:cNvPicPr>
            <a:picLocks noChangeAspect="1"/>
          </p:cNvPicPr>
          <p:nvPr/>
        </p:nvPicPr>
        <p:blipFill>
          <a:blip r:embed="rId3">
            <a:extLst>
              <a:ext uri="{28A0092B-C50C-407E-A947-70E740481C1C}">
                <a14:useLocalDpi xmlns:a14="http://schemas.microsoft.com/office/drawing/2010/main" val="0"/>
              </a:ext>
            </a:extLst>
          </a:blip>
          <a:srcRect t="11915" b="770"/>
          <a:stretch/>
        </p:blipFill>
        <p:spPr>
          <a:xfrm>
            <a:off x="2496000" y="1690688"/>
            <a:ext cx="7200000" cy="4733021"/>
          </a:xfrm>
          <a:prstGeom prst="rect">
            <a:avLst/>
          </a:prstGeom>
        </p:spPr>
      </p:pic>
      <p:sp>
        <p:nvSpPr>
          <p:cNvPr id="4" name="Title 1">
            <a:extLst>
              <a:ext uri="{FF2B5EF4-FFF2-40B4-BE49-F238E27FC236}">
                <a16:creationId xmlns:a16="http://schemas.microsoft.com/office/drawing/2014/main" id="{DC487D64-1073-A525-52E6-37956C2997FE}"/>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2AACD3BD-BE54-E057-1179-B9665E6B59CB}"/>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Glass Cleaning</a:t>
            </a:r>
          </a:p>
        </p:txBody>
      </p:sp>
    </p:spTree>
    <p:extLst>
      <p:ext uri="{BB962C8B-B14F-4D97-AF65-F5344CB8AC3E}">
        <p14:creationId xmlns:p14="http://schemas.microsoft.com/office/powerpoint/2010/main" val="1286691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C075-209C-114C-3385-4003B267EF0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03E1F5-978F-2D4F-3AF7-D666C9AE8C46}"/>
              </a:ext>
            </a:extLst>
          </p:cNvPr>
          <p:cNvSpPr>
            <a:spLocks noGrp="1"/>
          </p:cNvSpPr>
          <p:nvPr>
            <p:ph type="title"/>
          </p:nvPr>
        </p:nvSpPr>
        <p:spPr>
          <a:xfrm>
            <a:off x="4924628" y="2190210"/>
            <a:ext cx="2342744" cy="1325563"/>
          </a:xfrm>
        </p:spPr>
        <p:txBody>
          <a:bodyPr/>
          <a:lstStyle/>
          <a:p>
            <a:r>
              <a:rPr lang="en-US" sz="3600" b="1" dirty="0"/>
              <a:t>Thank You!</a:t>
            </a:r>
            <a:endParaRPr lang="en-150" b="1" dirty="0"/>
          </a:p>
        </p:txBody>
      </p:sp>
      <p:sp>
        <p:nvSpPr>
          <p:cNvPr id="2" name="TextBox 1">
            <a:extLst>
              <a:ext uri="{FF2B5EF4-FFF2-40B4-BE49-F238E27FC236}">
                <a16:creationId xmlns:a16="http://schemas.microsoft.com/office/drawing/2014/main" id="{613A23E1-522C-448D-3BCC-C8B3079860EA}"/>
              </a:ext>
            </a:extLst>
          </p:cNvPr>
          <p:cNvSpPr txBox="1"/>
          <p:nvPr/>
        </p:nvSpPr>
        <p:spPr>
          <a:xfrm>
            <a:off x="2609445" y="3816533"/>
            <a:ext cx="6973111" cy="794641"/>
          </a:xfrm>
          <a:prstGeom prst="rect">
            <a:avLst/>
          </a:prstGeom>
          <a:noFill/>
        </p:spPr>
        <p:txBody>
          <a:bodyPr wrap="square" rtlCol="0">
            <a:spAutoFit/>
          </a:bodyPr>
          <a:lstStyle/>
          <a:p>
            <a:pPr algn="ctr">
              <a:lnSpc>
                <a:spcPct val="150000"/>
              </a:lnSpc>
            </a:pPr>
            <a:r>
              <a:rPr lang="en-US" sz="1600" dirty="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t>All files available at the repository:</a:t>
            </a:r>
          </a:p>
          <a:p>
            <a:pPr algn="ctr">
              <a:lnSpc>
                <a:spcPct val="150000"/>
              </a:lnSpc>
            </a:pPr>
            <a:r>
              <a:rPr lang="en-US" sz="1600" dirty="0">
                <a:solidFill>
                  <a:schemeClr val="tx2">
                    <a:lumMod val="50000"/>
                    <a:lumOff val="50000"/>
                  </a:schemeClr>
                </a:solidFill>
                <a:latin typeface="JetBrains Mono" panose="02000009000000000000" pitchFamily="49" charset="0"/>
                <a:ea typeface="JetBrains Mono" panose="02000009000000000000" pitchFamily="49" charset="0"/>
                <a:cs typeface="JetBrains Mono" panose="02000009000000000000" pitchFamily="49" charset="0"/>
              </a:rPr>
              <a:t>https://github.com/az-yugen/EEE-3506-PLC-Project</a:t>
            </a:r>
          </a:p>
        </p:txBody>
      </p:sp>
    </p:spTree>
    <p:extLst>
      <p:ext uri="{BB962C8B-B14F-4D97-AF65-F5344CB8AC3E}">
        <p14:creationId xmlns:p14="http://schemas.microsoft.com/office/powerpoint/2010/main" val="629192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716D-3108-AD79-07A4-ED35543887D9}"/>
              </a:ext>
            </a:extLst>
          </p:cNvPr>
          <p:cNvSpPr>
            <a:spLocks noGrp="1"/>
          </p:cNvSpPr>
          <p:nvPr>
            <p:ph type="title"/>
          </p:nvPr>
        </p:nvSpPr>
        <p:spPr/>
        <p:txBody>
          <a:bodyPr>
            <a:normAutofit/>
          </a:bodyPr>
          <a:lstStyle/>
          <a:p>
            <a:r>
              <a:rPr lang="en-US" sz="3600" b="1" dirty="0"/>
              <a:t>Table of Contents</a:t>
            </a:r>
            <a:endParaRPr lang="en-150" sz="3600" b="1" dirty="0"/>
          </a:p>
        </p:txBody>
      </p:sp>
      <p:sp>
        <p:nvSpPr>
          <p:cNvPr id="3" name="Content Placeholder 2">
            <a:extLst>
              <a:ext uri="{FF2B5EF4-FFF2-40B4-BE49-F238E27FC236}">
                <a16:creationId xmlns:a16="http://schemas.microsoft.com/office/drawing/2014/main" id="{1E1BB248-43EA-7E68-33BA-4D0AEF43759A}"/>
              </a:ext>
            </a:extLst>
          </p:cNvPr>
          <p:cNvSpPr>
            <a:spLocks noGrp="1"/>
          </p:cNvSpPr>
          <p:nvPr>
            <p:ph idx="1"/>
          </p:nvPr>
        </p:nvSpPr>
        <p:spPr/>
        <p:txBody>
          <a:bodyPr/>
          <a:lstStyle/>
          <a:p>
            <a:r>
              <a:rPr lang="en-US" dirty="0"/>
              <a:t>Overview</a:t>
            </a:r>
          </a:p>
          <a:p>
            <a:r>
              <a:rPr lang="en-US" dirty="0"/>
              <a:t>Process Flow</a:t>
            </a:r>
          </a:p>
          <a:p>
            <a:r>
              <a:rPr lang="en-US" dirty="0"/>
              <a:t>Process Steps with Ladder Logic</a:t>
            </a:r>
          </a:p>
          <a:p>
            <a:pPr lvl="1"/>
            <a:r>
              <a:rPr lang="en-US" dirty="0"/>
              <a:t>Glass Handling</a:t>
            </a:r>
          </a:p>
          <a:p>
            <a:pPr lvl="1"/>
            <a:r>
              <a:rPr lang="en-US" dirty="0"/>
              <a:t>Conveyor to Glass Processor</a:t>
            </a:r>
          </a:p>
          <a:p>
            <a:pPr lvl="1"/>
            <a:r>
              <a:rPr lang="en-US" dirty="0"/>
              <a:t>Glass Processing</a:t>
            </a:r>
          </a:p>
          <a:p>
            <a:pPr lvl="1"/>
            <a:r>
              <a:rPr lang="en-US" dirty="0"/>
              <a:t>Cleaning</a:t>
            </a:r>
          </a:p>
          <a:p>
            <a:r>
              <a:rPr lang="en-US" dirty="0"/>
              <a:t>HMI Page</a:t>
            </a:r>
          </a:p>
        </p:txBody>
      </p:sp>
    </p:spTree>
    <p:extLst>
      <p:ext uri="{BB962C8B-B14F-4D97-AF65-F5344CB8AC3E}">
        <p14:creationId xmlns:p14="http://schemas.microsoft.com/office/powerpoint/2010/main" val="75264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A7E8-D2B6-DF3F-6A28-1D001FC06052}"/>
              </a:ext>
            </a:extLst>
          </p:cNvPr>
          <p:cNvSpPr>
            <a:spLocks noGrp="1"/>
          </p:cNvSpPr>
          <p:nvPr>
            <p:ph type="title"/>
          </p:nvPr>
        </p:nvSpPr>
        <p:spPr/>
        <p:txBody>
          <a:bodyPr/>
          <a:lstStyle/>
          <a:p>
            <a:r>
              <a:rPr lang="en-US" sz="3600" b="1" dirty="0"/>
              <a:t>Overview</a:t>
            </a:r>
            <a:endParaRPr lang="en-150" b="1" dirty="0"/>
          </a:p>
        </p:txBody>
      </p:sp>
      <p:sp>
        <p:nvSpPr>
          <p:cNvPr id="3" name="Content Placeholder 2">
            <a:extLst>
              <a:ext uri="{FF2B5EF4-FFF2-40B4-BE49-F238E27FC236}">
                <a16:creationId xmlns:a16="http://schemas.microsoft.com/office/drawing/2014/main" id="{64BCF0FE-E4A0-6110-0303-333837E6C0D5}"/>
              </a:ext>
            </a:extLst>
          </p:cNvPr>
          <p:cNvSpPr>
            <a:spLocks noGrp="1"/>
          </p:cNvSpPr>
          <p:nvPr>
            <p:ph idx="1"/>
          </p:nvPr>
        </p:nvSpPr>
        <p:spPr>
          <a:xfrm>
            <a:off x="838200" y="1825625"/>
            <a:ext cx="10515600" cy="1919524"/>
          </a:xfrm>
        </p:spPr>
        <p:txBody>
          <a:bodyPr>
            <a:normAutofit/>
          </a:bodyPr>
          <a:lstStyle/>
          <a:p>
            <a:pPr marL="0" indent="0">
              <a:buNone/>
            </a:pPr>
            <a:r>
              <a:rPr lang="en-US" sz="2400" dirty="0"/>
              <a:t>	The machining process is time-consuming, with steps like cutting, sorting, grinding, and washing. If all these processes are done on a single machine, we save a lot of time. This means we can have a faster overall process.</a:t>
            </a:r>
            <a:endParaRPr lang="en-150" sz="2400" dirty="0"/>
          </a:p>
        </p:txBody>
      </p:sp>
    </p:spTree>
    <p:extLst>
      <p:ext uri="{BB962C8B-B14F-4D97-AF65-F5344CB8AC3E}">
        <p14:creationId xmlns:p14="http://schemas.microsoft.com/office/powerpoint/2010/main" val="749307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B0F8E-E457-913F-6240-0B3018A70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31DDB-6682-A738-2DC4-EB2758C710C8}"/>
              </a:ext>
            </a:extLst>
          </p:cNvPr>
          <p:cNvSpPr>
            <a:spLocks noGrp="1"/>
          </p:cNvSpPr>
          <p:nvPr>
            <p:ph type="title"/>
          </p:nvPr>
        </p:nvSpPr>
        <p:spPr>
          <a:xfrm>
            <a:off x="7083357" y="365125"/>
            <a:ext cx="4249366" cy="1325563"/>
          </a:xfrm>
        </p:spPr>
        <p:txBody>
          <a:bodyPr/>
          <a:lstStyle/>
          <a:p>
            <a:pPr algn="r"/>
            <a:r>
              <a:rPr lang="en-US" sz="3600" b="1" dirty="0"/>
              <a:t>Process Flow</a:t>
            </a:r>
            <a:endParaRPr lang="en-150" b="1" dirty="0"/>
          </a:p>
        </p:txBody>
      </p:sp>
      <p:pic>
        <p:nvPicPr>
          <p:cNvPr id="4" name="Picture 3" descr="A screenshot of a video game&#10;&#10;Description automatically generated">
            <a:extLst>
              <a:ext uri="{FF2B5EF4-FFF2-40B4-BE49-F238E27FC236}">
                <a16:creationId xmlns:a16="http://schemas.microsoft.com/office/drawing/2014/main" id="{0A28C0DC-DFAD-8F05-565E-13C84641D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78" y="1027906"/>
            <a:ext cx="11128443" cy="5149947"/>
          </a:xfrm>
          <a:prstGeom prst="rect">
            <a:avLst/>
          </a:prstGeom>
        </p:spPr>
      </p:pic>
    </p:spTree>
    <p:extLst>
      <p:ext uri="{BB962C8B-B14F-4D97-AF65-F5344CB8AC3E}">
        <p14:creationId xmlns:p14="http://schemas.microsoft.com/office/powerpoint/2010/main" val="638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ack text&#10;&#10;Description automatically generated with medium confidence">
            <a:extLst>
              <a:ext uri="{FF2B5EF4-FFF2-40B4-BE49-F238E27FC236}">
                <a16:creationId xmlns:a16="http://schemas.microsoft.com/office/drawing/2014/main" id="{1E72700F-B984-8C3B-92BC-ACC5F6736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69" y="2322041"/>
            <a:ext cx="10214720" cy="1397703"/>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D13D2C8B-075C-1C9E-E901-35C128D67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69" y="3933752"/>
            <a:ext cx="6558794" cy="1016010"/>
          </a:xfrm>
          <a:prstGeom prst="rect">
            <a:avLst/>
          </a:prstGeom>
        </p:spPr>
      </p:pic>
      <p:sp>
        <p:nvSpPr>
          <p:cNvPr id="8" name="TextBox 7">
            <a:extLst>
              <a:ext uri="{FF2B5EF4-FFF2-40B4-BE49-F238E27FC236}">
                <a16:creationId xmlns:a16="http://schemas.microsoft.com/office/drawing/2014/main" id="{7513ECDE-AFAB-E569-C57D-B4F35BE50DD4}"/>
              </a:ext>
            </a:extLst>
          </p:cNvPr>
          <p:cNvSpPr txBox="1"/>
          <p:nvPr/>
        </p:nvSpPr>
        <p:spPr>
          <a:xfrm>
            <a:off x="2217907" y="1247741"/>
            <a:ext cx="7207294" cy="12988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START push button starts the entire process. It is latched by coil M00</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STOP ends it</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9" name="TextBox 8">
            <a:extLst>
              <a:ext uri="{FF2B5EF4-FFF2-40B4-BE49-F238E27FC236}">
                <a16:creationId xmlns:a16="http://schemas.microsoft.com/office/drawing/2014/main" id="{254F6F80-6471-D16D-42D4-32659557E949}"/>
              </a:ext>
            </a:extLst>
          </p:cNvPr>
          <p:cNvSpPr txBox="1"/>
          <p:nvPr/>
        </p:nvSpPr>
        <p:spPr>
          <a:xfrm>
            <a:off x="1853909" y="5074919"/>
            <a:ext cx="8772723" cy="1714380"/>
          </a:xfrm>
          <a:prstGeom prst="rect">
            <a:avLst/>
          </a:prstGeom>
          <a:noFill/>
        </p:spPr>
        <p:txBody>
          <a:bodyPr wrap="none" numCol="1"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Since the process begins with the KUKA robotic arm fetching glass from glass stalls, </a:t>
            </a:r>
            <a:br>
              <a:rPr lang="en-US" dirty="0">
                <a:solidFill>
                  <a:schemeClr val="tx2">
                    <a:lumMod val="75000"/>
                    <a:lumOff val="25000"/>
                  </a:schemeClr>
                </a:solidFill>
              </a:rPr>
            </a:br>
            <a:r>
              <a:rPr lang="en-US" dirty="0">
                <a:solidFill>
                  <a:schemeClr val="tx2">
                    <a:lumMod val="75000"/>
                    <a:lumOff val="25000"/>
                  </a:schemeClr>
                </a:solidFill>
              </a:rPr>
              <a:t>It is a potentially dangerous environment for a human operator to be around,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So, the SAFE_MODE input stops the process and enables KUKA_STOP.</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2" name="Title 1">
            <a:extLst>
              <a:ext uri="{FF2B5EF4-FFF2-40B4-BE49-F238E27FC236}">
                <a16:creationId xmlns:a16="http://schemas.microsoft.com/office/drawing/2014/main" id="{03E2ADB4-D532-D16F-E3FD-526DCC071256}"/>
              </a:ext>
            </a:extLst>
          </p:cNvPr>
          <p:cNvSpPr>
            <a:spLocks noGrp="1"/>
          </p:cNvSpPr>
          <p:nvPr>
            <p:ph type="title"/>
          </p:nvPr>
        </p:nvSpPr>
        <p:spPr>
          <a:xfrm>
            <a:off x="0" y="74620"/>
            <a:ext cx="4249366" cy="1325563"/>
          </a:xfrm>
        </p:spPr>
        <p:txBody>
          <a:bodyPr/>
          <a:lstStyle/>
          <a:p>
            <a:pPr algn="r"/>
            <a:r>
              <a:rPr lang="en-US" sz="3600" b="1" dirty="0"/>
              <a:t>Ladder Logic</a:t>
            </a:r>
            <a:endParaRPr lang="en-150" b="1" dirty="0"/>
          </a:p>
        </p:txBody>
      </p:sp>
    </p:spTree>
    <p:extLst>
      <p:ext uri="{BB962C8B-B14F-4D97-AF65-F5344CB8AC3E}">
        <p14:creationId xmlns:p14="http://schemas.microsoft.com/office/powerpoint/2010/main" val="315261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3D32C7-E315-F0BA-AD27-9B5972670EAC}"/>
              </a:ext>
            </a:extLst>
          </p:cNvPr>
          <p:cNvSpPr>
            <a:spLocks noGrp="1"/>
          </p:cNvSpPr>
          <p:nvPr>
            <p:ph type="title"/>
          </p:nvPr>
        </p:nvSpPr>
        <p:spPr>
          <a:xfrm>
            <a:off x="524831" y="464473"/>
            <a:ext cx="2605392" cy="734100"/>
          </a:xfrm>
        </p:spPr>
        <p:txBody>
          <a:bodyPr>
            <a:normAutofit fontScale="90000"/>
          </a:bodyPr>
          <a:lstStyle/>
          <a:p>
            <a:r>
              <a:rPr lang="en-US" sz="3200" b="1" dirty="0"/>
              <a:t>Glass Handling</a:t>
            </a:r>
            <a:endParaRPr lang="en-150" sz="4000" b="1" dirty="0"/>
          </a:p>
        </p:txBody>
      </p:sp>
      <p:sp>
        <p:nvSpPr>
          <p:cNvPr id="7" name="TextBox 6">
            <a:extLst>
              <a:ext uri="{FF2B5EF4-FFF2-40B4-BE49-F238E27FC236}">
                <a16:creationId xmlns:a16="http://schemas.microsoft.com/office/drawing/2014/main" id="{EF6C665E-01E9-A2A7-3C08-3D378447B116}"/>
              </a:ext>
            </a:extLst>
          </p:cNvPr>
          <p:cNvSpPr txBox="1"/>
          <p:nvPr/>
        </p:nvSpPr>
        <p:spPr>
          <a:xfrm>
            <a:off x="524831" y="1282303"/>
            <a:ext cx="3609424" cy="54538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First, with the dexterity of the automated robotic arm, glass items are taken from the present glass trays and placed gently on the conveyer following it</a:t>
            </a:r>
          </a:p>
          <a:p>
            <a:pPr marL="285750" indent="-285750">
              <a:lnSpc>
                <a:spcPct val="150000"/>
              </a:lnSpc>
              <a:buFont typeface="Arial" panose="020B0604020202020204" pitchFamily="34" charset="0"/>
              <a:buChar char="•"/>
            </a:pPr>
            <a:r>
              <a:rPr lang="en-US" dirty="0">
                <a:solidFill>
                  <a:schemeClr val="tx2">
                    <a:lumMod val="75000"/>
                    <a:lumOff val="25000"/>
                  </a:schemeClr>
                </a:solidFill>
              </a:rPr>
              <a:t>Glass stall 1 is rotatable and has 2 slots, while 2nd glass stall is fixed.</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Three lights of color green, yellow and red serve as indicators</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3" name="Picture 2" descr="A black screen with a black background&#10;&#10;Description automatically generated">
            <a:extLst>
              <a:ext uri="{FF2B5EF4-FFF2-40B4-BE49-F238E27FC236}">
                <a16:creationId xmlns:a16="http://schemas.microsoft.com/office/drawing/2014/main" id="{E2EC6530-A25D-80F2-1CA1-5B8672A56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492" y="594918"/>
            <a:ext cx="6135186" cy="5797557"/>
          </a:xfrm>
          <a:prstGeom prst="rect">
            <a:avLst/>
          </a:prstGeom>
        </p:spPr>
      </p:pic>
    </p:spTree>
    <p:extLst>
      <p:ext uri="{BB962C8B-B14F-4D97-AF65-F5344CB8AC3E}">
        <p14:creationId xmlns:p14="http://schemas.microsoft.com/office/powerpoint/2010/main" val="233735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network&#10;&#10;Description automatically generated">
            <a:extLst>
              <a:ext uri="{FF2B5EF4-FFF2-40B4-BE49-F238E27FC236}">
                <a16:creationId xmlns:a16="http://schemas.microsoft.com/office/drawing/2014/main" id="{0C57B87A-62AF-635B-B6B8-51AEA14EF473}"/>
              </a:ext>
            </a:extLst>
          </p:cNvPr>
          <p:cNvPicPr>
            <a:picLocks noChangeAspect="1"/>
          </p:cNvPicPr>
          <p:nvPr/>
        </p:nvPicPr>
        <p:blipFill>
          <a:blip r:embed="rId3">
            <a:extLst>
              <a:ext uri="{28A0092B-C50C-407E-A947-70E740481C1C}">
                <a14:useLocalDpi xmlns:a14="http://schemas.microsoft.com/office/drawing/2010/main" val="0"/>
              </a:ext>
            </a:extLst>
          </a:blip>
          <a:srcRect t="9517" b="6801"/>
          <a:stretch/>
        </p:blipFill>
        <p:spPr>
          <a:xfrm>
            <a:off x="668720" y="1605063"/>
            <a:ext cx="10854560" cy="3494783"/>
          </a:xfrm>
          <a:prstGeom prst="rect">
            <a:avLst/>
          </a:prstGeom>
        </p:spPr>
      </p:pic>
      <p:sp>
        <p:nvSpPr>
          <p:cNvPr id="6" name="TextBox 5">
            <a:extLst>
              <a:ext uri="{FF2B5EF4-FFF2-40B4-BE49-F238E27FC236}">
                <a16:creationId xmlns:a16="http://schemas.microsoft.com/office/drawing/2014/main" id="{45066571-856A-E961-E263-70BF853A4112}"/>
              </a:ext>
            </a:extLst>
          </p:cNvPr>
          <p:cNvSpPr txBox="1"/>
          <p:nvPr/>
        </p:nvSpPr>
        <p:spPr>
          <a:xfrm>
            <a:off x="1641486" y="207073"/>
            <a:ext cx="8592224"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KUKA has 3 modes:</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Slow (MOD_1), Moderate Speed (MOD_2) and Fast (MOD_3),</a:t>
            </a:r>
            <a:br>
              <a:rPr lang="en-US" dirty="0">
                <a:solidFill>
                  <a:schemeClr val="tx2">
                    <a:lumMod val="75000"/>
                    <a:lumOff val="25000"/>
                  </a:schemeClr>
                </a:solidFill>
              </a:rPr>
            </a:br>
            <a:r>
              <a:rPr lang="en-US" dirty="0">
                <a:solidFill>
                  <a:schemeClr val="tx2">
                    <a:lumMod val="75000"/>
                    <a:lumOff val="25000"/>
                  </a:schemeClr>
                </a:solidFill>
              </a:rPr>
              <a:t>that each activate and latch output coils TIME_13, TIME_9 and TIME_6 respectively</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7" name="Content Placeholder 4">
            <a:extLst>
              <a:ext uri="{FF2B5EF4-FFF2-40B4-BE49-F238E27FC236}">
                <a16:creationId xmlns:a16="http://schemas.microsoft.com/office/drawing/2014/main" id="{7E600F41-F97B-CDAD-0643-2897EA1B9D07}"/>
              </a:ext>
            </a:extLst>
          </p:cNvPr>
          <p:cNvPicPr>
            <a:picLocks noGrp="1" noChangeAspect="1"/>
          </p:cNvPicPr>
          <p:nvPr>
            <p:ph idx="1"/>
          </p:nvPr>
        </p:nvPicPr>
        <p:blipFill>
          <a:blip r:embed="rId4"/>
          <a:srcRect l="4359" t="8609" r="4880" b="8919"/>
          <a:stretch/>
        </p:blipFill>
        <p:spPr>
          <a:xfrm>
            <a:off x="668720" y="5099846"/>
            <a:ext cx="5150370" cy="1466324"/>
          </a:xfrm>
        </p:spPr>
      </p:pic>
      <p:sp>
        <p:nvSpPr>
          <p:cNvPr id="8" name="TextBox 7">
            <a:extLst>
              <a:ext uri="{FF2B5EF4-FFF2-40B4-BE49-F238E27FC236}">
                <a16:creationId xmlns:a16="http://schemas.microsoft.com/office/drawing/2014/main" id="{EDC11AEE-6282-3351-C2A4-FEC7C314DAC6}"/>
              </a:ext>
            </a:extLst>
          </p:cNvPr>
          <p:cNvSpPr txBox="1"/>
          <p:nvPr/>
        </p:nvSpPr>
        <p:spPr>
          <a:xfrm>
            <a:off x="6096000" y="5099846"/>
            <a:ext cx="5704190"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selection of any mode, immediately turns </a:t>
            </a:r>
            <a:br>
              <a:rPr lang="en-US" dirty="0">
                <a:solidFill>
                  <a:schemeClr val="tx2">
                    <a:lumMod val="75000"/>
                    <a:lumOff val="25000"/>
                  </a:schemeClr>
                </a:solidFill>
              </a:rPr>
            </a:br>
            <a:r>
              <a:rPr lang="en-US" dirty="0">
                <a:solidFill>
                  <a:schemeClr val="tx2">
                    <a:lumMod val="75000"/>
                    <a:lumOff val="25000"/>
                  </a:schemeClr>
                </a:solidFill>
              </a:rPr>
              <a:t>the red light ON, indicating the are is dangerous to be</a:t>
            </a:r>
            <a:br>
              <a:rPr lang="en-US" dirty="0">
                <a:solidFill>
                  <a:schemeClr val="tx2">
                    <a:lumMod val="75000"/>
                    <a:lumOff val="25000"/>
                  </a:schemeClr>
                </a:solidFill>
              </a:rPr>
            </a:br>
            <a:r>
              <a:rPr lang="en-US" dirty="0">
                <a:solidFill>
                  <a:schemeClr val="tx2">
                    <a:lumMod val="75000"/>
                    <a:lumOff val="25000"/>
                  </a:schemeClr>
                </a:solidFill>
              </a:rPr>
              <a:t>around when the robot is active</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210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99B0-9429-DC4C-F757-F9686408712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450A77B-CA9E-AD02-AE74-7EE4D7458733}"/>
              </a:ext>
            </a:extLst>
          </p:cNvPr>
          <p:cNvSpPr txBox="1"/>
          <p:nvPr/>
        </p:nvSpPr>
        <p:spPr>
          <a:xfrm>
            <a:off x="1155103" y="526638"/>
            <a:ext cx="10336932" cy="2545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Say, slow mode has been selected (TIME_13)</a:t>
            </a:r>
          </a:p>
          <a:p>
            <a:pPr marL="285750" indent="-285750">
              <a:lnSpc>
                <a:spcPct val="150000"/>
              </a:lnSpc>
              <a:buFont typeface="Arial" panose="020B0604020202020204" pitchFamily="34" charset="0"/>
              <a:buChar char="•"/>
            </a:pPr>
            <a:r>
              <a:rPr lang="en-US" dirty="0">
                <a:solidFill>
                  <a:schemeClr val="tx2">
                    <a:lumMod val="75000"/>
                    <a:lumOff val="25000"/>
                  </a:schemeClr>
                </a:solidFill>
              </a:rPr>
              <a:t>It is represented here by the On Delay Timer TON1, taking it T#13sec to take a glass from a glass stall</a:t>
            </a:r>
            <a:br>
              <a:rPr lang="en-US" dirty="0">
                <a:solidFill>
                  <a:schemeClr val="tx2">
                    <a:lumMod val="75000"/>
                    <a:lumOff val="25000"/>
                  </a:schemeClr>
                </a:solidFill>
              </a:rPr>
            </a:br>
            <a:r>
              <a:rPr lang="en-US" dirty="0">
                <a:solidFill>
                  <a:schemeClr val="tx2">
                    <a:lumMod val="75000"/>
                    <a:lumOff val="25000"/>
                  </a:schemeClr>
                </a:solidFill>
              </a:rPr>
              <a:t>and place it on the conveyor before it</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TON2 with output T38 allows the robotic arm to place it gently in a span of T#2sec.</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The same case applies when the other modes are selected, but with their respective speed rate.</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3" name="Picture 2" descr="A diagram of a circuit&#10;&#10;Description automatically generated">
            <a:extLst>
              <a:ext uri="{FF2B5EF4-FFF2-40B4-BE49-F238E27FC236}">
                <a16:creationId xmlns:a16="http://schemas.microsoft.com/office/drawing/2014/main" id="{5475C935-7BBB-C585-2ABF-7A9C1AB7C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072" y="2802431"/>
            <a:ext cx="10153855" cy="3381370"/>
          </a:xfrm>
          <a:prstGeom prst="rect">
            <a:avLst/>
          </a:prstGeom>
        </p:spPr>
      </p:pic>
    </p:spTree>
    <p:extLst>
      <p:ext uri="{BB962C8B-B14F-4D97-AF65-F5344CB8AC3E}">
        <p14:creationId xmlns:p14="http://schemas.microsoft.com/office/powerpoint/2010/main" val="2031902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385</TotalTime>
  <Words>1453</Words>
  <Application>Microsoft Office PowerPoint</Application>
  <PresentationFormat>Widescreen</PresentationFormat>
  <Paragraphs>131</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JetBrains Mono</vt:lpstr>
      <vt:lpstr>Office Theme</vt:lpstr>
      <vt:lpstr>PowerPoint Presentation</vt:lpstr>
      <vt:lpstr>PowerPoint Presentation</vt:lpstr>
      <vt:lpstr>Table of Contents</vt:lpstr>
      <vt:lpstr>Overview</vt:lpstr>
      <vt:lpstr>Process Flow</vt:lpstr>
      <vt:lpstr>Ladder Logic</vt:lpstr>
      <vt:lpstr>Glass Handling</vt:lpstr>
      <vt:lpstr>PowerPoint Presentation</vt:lpstr>
      <vt:lpstr>PowerPoint Presentation</vt:lpstr>
      <vt:lpstr>PowerPoint Presentation</vt:lpstr>
      <vt:lpstr>PowerPoint Presentation</vt:lpstr>
      <vt:lpstr>PowerPoint Presentation</vt:lpstr>
      <vt:lpstr>PowerPoint Presentation</vt:lpstr>
      <vt:lpstr>Conveyor to Glass Processor </vt:lpstr>
      <vt:lpstr>PowerPoint Presentation</vt:lpstr>
      <vt:lpstr>Glass Processing </vt:lpstr>
      <vt:lpstr>PowerPoint Presentation</vt:lpstr>
      <vt:lpstr>PowerPoint Presentation</vt:lpstr>
      <vt:lpstr>PowerPoint Presentation</vt:lpstr>
      <vt:lpstr>Final steps following processing</vt:lpstr>
      <vt:lpstr>PowerPoint Presentation</vt:lpstr>
      <vt:lpstr>PowerPoint Presentation</vt:lpstr>
      <vt:lpstr>PowerPoint Presentation</vt:lpstr>
      <vt:lpstr>Human Machine Interface (HMI)</vt:lpstr>
      <vt:lpstr>Human Machine Interface (HMI)</vt:lpstr>
      <vt:lpstr>Human Machine Interface (HMI)</vt:lpstr>
      <vt:lpstr>Human Machine Interface (HMI)</vt:lpstr>
      <vt:lpstr>Human Machine Interface (HMI)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Ahmad Zameer</dc:creator>
  <cp:lastModifiedBy>Ahmad Zameer</cp:lastModifiedBy>
  <cp:revision>21</cp:revision>
  <dcterms:created xsi:type="dcterms:W3CDTF">2024-12-16T19:42:38Z</dcterms:created>
  <dcterms:modified xsi:type="dcterms:W3CDTF">2024-12-19T14:38:50Z</dcterms:modified>
</cp:coreProperties>
</file>